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63" r:id="rId17"/>
    <p:sldId id="282" r:id="rId18"/>
    <p:sldId id="283" r:id="rId19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z0XJgfd6A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wc2EdK3q7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f9euOJThfU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-FNEGe2ZPT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umcs.pl/pl/materialy-dydaktyczne,21171.htm?fbclid=IwAR0mGLD79OtaIy1ABnFhREn_GTrC2cbV4rPWm0ERVeVmrCdKLrEz5aTxZ4Y" TargetMode="External"/><Relationship Id="rId4" Type="http://schemas.openxmlformats.org/officeDocument/2006/relationships/hyperlink" Target="https://www.youtube.com/watch?v=wc2EdK3q7s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opbox.com/sh/k2og4c3hmk8q20u/AAB8URdY6vIf7o7a6MPJMRQJa/Opowiadanie%202%20-%20Spotkanie%20z%20Bohaterem?dl=0&amp;preview=Spotkanie+z+Bohaterem_PL_a5.pdf&amp;subfolder_nav_tracking=1" TargetMode="External"/><Relationship Id="rId5" Type="http://schemas.openxmlformats.org/officeDocument/2006/relationships/hyperlink" Target="https://www.umcs.pl/pl/materialy-dydaktyczne,21171.htm?fbclid=IwAR0mGLD79OtaIy1ABnFhREn_GTrC2cbV4rPWm0ERVeVmrCdKLrEz5aTxZ4Y" TargetMode="External"/><Relationship Id="rId4" Type="http://schemas.openxmlformats.org/officeDocument/2006/relationships/hyperlink" Target="https://www.youtube.com/watch?v=wc2EdK3q7s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wom.edu.p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om.edu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m.edu.pl/?page_id=210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wom.edu.pl/rybnik/wp-content/uploads/2017/02/J%C4%99zyk-polski-jako-obcy-nauczanie.pdf" TargetMode="External"/><Relationship Id="rId4" Type="http://schemas.openxmlformats.org/officeDocument/2006/relationships/hyperlink" Target="https://www.wom.edu.pl/rybnik/wp-content/uploads/2017/02/Jak-rozmawia%C4%87-z-najm%C5%82odszymi-o-trudnych-tematach-%E2%80%93-wojnie-uchod%C5%BAcach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om.edu.pl/wp-content/uploads/2014/05/szachy_dzieci_ua_ikony.pdf?fbclid=IwAR1WXqWj-6e2EZ4LlYn6Xd39nKcXgxT2HYn46u1TEJD97Ft5q02bAAVOvo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om.edu.pl/?page_id=211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539552" y="115742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FF"/>
                </a:solidFill>
              </a:rPr>
              <a:t>Wsparcie nauczycieli</a:t>
            </a:r>
          </a:p>
          <a:p>
            <a:pPr algn="ctr"/>
            <a:r>
              <a:rPr lang="pl-PL" sz="2000" b="1" dirty="0" smtClean="0">
                <a:solidFill>
                  <a:srgbClr val="0000FF"/>
                </a:solidFill>
              </a:rPr>
              <a:t> w doskonaleniu kompetencji  w pracy z uczniem </a:t>
            </a:r>
          </a:p>
          <a:p>
            <a:pPr algn="ctr"/>
            <a:r>
              <a:rPr lang="pl-PL" sz="2000" b="1" dirty="0" smtClean="0">
                <a:solidFill>
                  <a:srgbClr val="0000FF"/>
                </a:solidFill>
              </a:rPr>
              <a:t>z doświadczeniem migracyjnym, w tym w zakresie nauczania języka polskiego jako języka obcego.</a:t>
            </a:r>
            <a:endParaRPr lang="pl-PL" sz="2000" b="1" dirty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93" y="4365104"/>
            <a:ext cx="3909814" cy="1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NAGRANIA,  Z KTÓRYMI WARTO SIĘ ZAPOZNAĆ</a:t>
            </a:r>
          </a:p>
        </p:txBody>
      </p:sp>
      <p:sp>
        <p:nvSpPr>
          <p:cNvPr id="3" name="Prostokąt 2"/>
          <p:cNvSpPr/>
          <p:nvPr/>
        </p:nvSpPr>
        <p:spPr>
          <a:xfrm>
            <a:off x="1691680" y="4726595"/>
            <a:ext cx="6917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smtClean="0"/>
              <a:t>„</a:t>
            </a:r>
            <a:r>
              <a:rPr lang="pl-PL" b="1" dirty="0"/>
              <a:t>Jak rozmawiać z dzieckiem o wojnie”? – </a:t>
            </a:r>
            <a:r>
              <a:rPr lang="pl-PL" b="1" dirty="0" err="1"/>
              <a:t>webinar</a:t>
            </a:r>
            <a:r>
              <a:rPr lang="pl-PL" b="1" dirty="0"/>
              <a:t> z panią dr Aleksandrą Piotrowską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>
                <a:hlinkClick r:id="rId4"/>
              </a:rPr>
              <a:t>https://</a:t>
            </a:r>
            <a:r>
              <a:rPr lang="pl-PL" b="1" dirty="0" smtClean="0">
                <a:hlinkClick r:id="rId4"/>
              </a:rPr>
              <a:t>www.youtube.com/watch?v=z0XJgfd6Als</a:t>
            </a:r>
            <a:endParaRPr lang="pl-PL" b="1" dirty="0"/>
          </a:p>
          <a:p>
            <a:pPr algn="ctr"/>
            <a:endParaRPr lang="pl-P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5145010" cy="32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NAGRANIA,  Z KTÓRYMI WARTO SIĘ ZAPOZNAĆ</a:t>
            </a:r>
          </a:p>
        </p:txBody>
      </p:sp>
      <p:sp>
        <p:nvSpPr>
          <p:cNvPr id="3" name="Prostokąt 2"/>
          <p:cNvSpPr/>
          <p:nvPr/>
        </p:nvSpPr>
        <p:spPr>
          <a:xfrm>
            <a:off x="457200" y="5103674"/>
            <a:ext cx="814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„</a:t>
            </a:r>
            <a:r>
              <a:rPr lang="pl-PL" b="1" dirty="0"/>
              <a:t>Bawmy się w polski, ucząc”. Szkolenie metodyczne z </a:t>
            </a:r>
            <a:r>
              <a:rPr lang="pl-PL" b="1" dirty="0" smtClean="0"/>
              <a:t>panią  </a:t>
            </a:r>
            <a:r>
              <a:rPr lang="pl-PL" b="1" dirty="0"/>
              <a:t>prof.  B. Niesporek </a:t>
            </a:r>
            <a:r>
              <a:rPr lang="pl-PL" b="1" dirty="0" smtClean="0"/>
              <a:t>– Szamburską</a:t>
            </a:r>
          </a:p>
          <a:p>
            <a:pPr algn="ctr"/>
            <a:r>
              <a:rPr lang="pl-PL" b="1" dirty="0" smtClean="0">
                <a:hlinkClick r:id="rId4"/>
              </a:rPr>
              <a:t>https</a:t>
            </a:r>
            <a:r>
              <a:rPr lang="pl-PL" b="1" dirty="0">
                <a:hlinkClick r:id="rId4"/>
              </a:rPr>
              <a:t>://</a:t>
            </a:r>
            <a:r>
              <a:rPr lang="pl-PL" b="1" dirty="0" smtClean="0">
                <a:hlinkClick r:id="rId4"/>
              </a:rPr>
              <a:t>www.youtube.com/watch?v=wc2EdK3q7sI</a:t>
            </a:r>
            <a:endParaRPr lang="pl-PL" b="1" dirty="0" smtClean="0"/>
          </a:p>
          <a:p>
            <a:pPr algn="ctr"/>
            <a:endParaRPr lang="pl-PL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30868"/>
            <a:ext cx="5797344" cy="37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NAGRANIA,  Z KTÓRYMI WARTO SIĘ ZAPOZNAĆ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71360" y="5119707"/>
            <a:ext cx="7681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„</a:t>
            </a:r>
            <a:r>
              <a:rPr lang="pl-PL" b="1" dirty="0"/>
              <a:t>Gramatyka z kulturą, </a:t>
            </a:r>
            <a:r>
              <a:rPr lang="pl-PL" b="1" dirty="0" smtClean="0"/>
              <a:t>kulturalnie o gramatyce</a:t>
            </a:r>
            <a:r>
              <a:rPr lang="pl-PL" b="1" dirty="0"/>
              <a:t>” – </a:t>
            </a:r>
            <a:r>
              <a:rPr lang="pl-PL" b="1" dirty="0" err="1"/>
              <a:t>webinar</a:t>
            </a:r>
            <a:r>
              <a:rPr lang="pl-PL" b="1" dirty="0"/>
              <a:t> z dr </a:t>
            </a:r>
            <a:r>
              <a:rPr lang="pl-PL" b="1" dirty="0" smtClean="0"/>
              <a:t>hab</a:t>
            </a:r>
            <a:r>
              <a:rPr lang="pl-PL" b="1" dirty="0"/>
              <a:t>. Bartłomiejem Maliszewskim</a:t>
            </a:r>
          </a:p>
          <a:p>
            <a:pPr algn="ctr"/>
            <a:r>
              <a:rPr lang="pl-PL" b="1" dirty="0" smtClean="0">
                <a:hlinkClick r:id="rId4"/>
              </a:rPr>
              <a:t>https</a:t>
            </a:r>
            <a:r>
              <a:rPr lang="pl-PL" b="1" dirty="0">
                <a:hlinkClick r:id="rId4"/>
              </a:rPr>
              <a:t>://</a:t>
            </a:r>
            <a:r>
              <a:rPr lang="pl-PL" b="1" dirty="0" smtClean="0">
                <a:hlinkClick r:id="rId4"/>
              </a:rPr>
              <a:t>www.youtube.com/watch?v=f9euOJThfUA</a:t>
            </a:r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897315" cy="37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NAGRANIA,  Z KTÓRYMI WARTO SIĘ ZAPOZNAĆ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560" y="5034456"/>
            <a:ext cx="8054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„</a:t>
            </a:r>
            <a:r>
              <a:rPr lang="pl-PL" b="1" dirty="0"/>
              <a:t>Pierwsza pomoc dydaktyczna – czytaj po polsku” – </a:t>
            </a:r>
            <a:r>
              <a:rPr lang="pl-PL" b="1" dirty="0" err="1"/>
              <a:t>webinar</a:t>
            </a:r>
            <a:r>
              <a:rPr lang="pl-PL" b="1" dirty="0"/>
              <a:t> z panią prof. </a:t>
            </a:r>
            <a:r>
              <a:rPr lang="pl-PL" b="1" dirty="0" smtClean="0"/>
              <a:t>Jolantą </a:t>
            </a:r>
            <a:r>
              <a:rPr lang="pl-PL" b="1" dirty="0"/>
              <a:t>Tambor</a:t>
            </a:r>
          </a:p>
          <a:p>
            <a:pPr algn="ctr"/>
            <a:r>
              <a:rPr lang="pl-PL" b="1" dirty="0">
                <a:hlinkClick r:id="rId4"/>
              </a:rPr>
              <a:t>https://www.youtube.com/watch?v=-</a:t>
            </a:r>
            <a:r>
              <a:rPr lang="pl-PL" b="1" dirty="0" smtClean="0">
                <a:hlinkClick r:id="rId4"/>
              </a:rPr>
              <a:t>FNEGe2ZPT4</a:t>
            </a:r>
            <a:endParaRPr lang="pl-PL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37658"/>
            <a:ext cx="5842992" cy="37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LITERATURA,  Z KTÓRĄ WARTO SIĘ ZAPOZNAĆ</a:t>
            </a:r>
          </a:p>
        </p:txBody>
      </p:sp>
      <p:sp>
        <p:nvSpPr>
          <p:cNvPr id="3" name="Prostokąt 2"/>
          <p:cNvSpPr/>
          <p:nvPr/>
        </p:nvSpPr>
        <p:spPr>
          <a:xfrm>
            <a:off x="457200" y="1340768"/>
            <a:ext cx="8147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„Gramatyka z kulturą przez przypadki” i </a:t>
            </a:r>
            <a:r>
              <a:rPr lang="pl-PL" b="1" dirty="0" smtClean="0"/>
              <a:t>inne</a:t>
            </a: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 smtClean="0">
              <a:hlinkClick r:id="rId5"/>
            </a:endParaRPr>
          </a:p>
          <a:p>
            <a:pPr algn="ctr"/>
            <a:r>
              <a:rPr lang="pl-PL" sz="1600" b="1" dirty="0" smtClean="0">
                <a:hlinkClick r:id="rId5"/>
              </a:rPr>
              <a:t>https</a:t>
            </a:r>
            <a:r>
              <a:rPr lang="pl-PL" sz="1600" b="1" dirty="0">
                <a:hlinkClick r:id="rId5"/>
              </a:rPr>
              <a:t>://</a:t>
            </a:r>
            <a:r>
              <a:rPr lang="pl-PL" sz="1600" b="1" dirty="0" smtClean="0">
                <a:hlinkClick r:id="rId5"/>
              </a:rPr>
              <a:t>www.umcs.pl/pl/materialy-dydaktyczne,21171.htm?fbclid=IwAR0mGLD79OtaIy1ABnFhREn_GTrC2cbV4rPWm0ERVeVmrCdKLrEz5aTxZ4Y</a:t>
            </a:r>
            <a:endParaRPr lang="pl-PL" sz="1600" b="1" dirty="0" smtClean="0"/>
          </a:p>
          <a:p>
            <a:pPr algn="ctr"/>
            <a:endParaRPr lang="pl-P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38" y="1772816"/>
            <a:ext cx="5194523" cy="32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KSIĄŻECZKA DLA DZIECI </a:t>
            </a:r>
            <a:endParaRPr lang="pl-PL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75081" y="1844824"/>
            <a:ext cx="44106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„Spotkanie z bohaterem” „Kiedy to wszystko się skończy, pomożemy Wam odbudować las”….</a:t>
            </a:r>
            <a:endParaRPr lang="pl-PL" b="1" dirty="0">
              <a:hlinkClick r:id="rId4"/>
            </a:endParaRPr>
          </a:p>
          <a:p>
            <a:pPr algn="ctr"/>
            <a:endParaRPr lang="pl-PL" b="1" dirty="0">
              <a:hlinkClick r:id="rId4"/>
            </a:endParaRPr>
          </a:p>
          <a:p>
            <a:pPr algn="ctr"/>
            <a:endParaRPr lang="pl-PL" sz="1600" b="1" dirty="0" smtClean="0">
              <a:hlinkClick r:id="rId5"/>
            </a:endParaRPr>
          </a:p>
          <a:p>
            <a:pPr algn="ctr"/>
            <a:r>
              <a:rPr lang="pl-PL" sz="1200" b="1" dirty="0">
                <a:hlinkClick r:id="rId6"/>
              </a:rPr>
              <a:t>https://www.dropbox.com/sh/k2og4c3hmk8q20u/AAB8URdY6vIf7o7a6MPJMRQJa/Opowiadanie%202%20-%</a:t>
            </a:r>
            <a:r>
              <a:rPr lang="pl-PL" sz="1200" b="1" dirty="0" smtClean="0">
                <a:hlinkClick r:id="rId6"/>
              </a:rPr>
              <a:t>20Spotkanie%20z%20Bohaterem?dl=0&amp;preview=Spotkanie+z+Bohaterem_PL_a5.pdf&amp;subfolder_nav_tracking=1</a:t>
            </a:r>
            <a:endParaRPr lang="pl-PL" sz="1200" b="1" dirty="0" smtClean="0"/>
          </a:p>
          <a:p>
            <a:pPr algn="ctr"/>
            <a:endParaRPr lang="pl-PL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8" y="1087940"/>
            <a:ext cx="3849711" cy="46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1567007" y="54868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DODATKOWE MATERIAŁY ZEBRANE NA STRONIE </a:t>
            </a:r>
            <a:r>
              <a:rPr lang="pl-PL" sz="2000" b="1" u="sng" dirty="0">
                <a:hlinkClick r:id="rId4"/>
              </a:rPr>
              <a:t>www.wom.edu.pl</a:t>
            </a:r>
            <a:r>
              <a:rPr lang="pl-PL" sz="2000" b="1" dirty="0"/>
              <a:t>  w linku pod flagą – kliknij „pobierz”.</a:t>
            </a:r>
            <a:endParaRPr lang="pl-PL" sz="2000" dirty="0"/>
          </a:p>
          <a:p>
            <a:pPr algn="ctr"/>
            <a:endParaRPr lang="pl-PL" sz="2000" dirty="0" smtClean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11677" cy="30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666653" y="5081229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ZAPRASZAMY DO KORZYSTANIA !</a:t>
            </a:r>
            <a:endParaRPr lang="pl-PL" sz="2000" dirty="0"/>
          </a:p>
          <a:p>
            <a:pPr algn="ctr"/>
            <a:endParaRPr lang="pl-PL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1567007" y="54868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0000FF"/>
                </a:solidFill>
              </a:rPr>
              <a:t>"Sztuka języka - język sztuki w muzeum!": warsztaty w Muzeum Śląskim w Katowicach dla uczniów ukraińskich i polskich przeprowadzane przez RODN i IP "WOM" w Rybniku</a:t>
            </a:r>
            <a:endParaRPr lang="pl-PL" sz="2000" dirty="0" smtClean="0">
              <a:solidFill>
                <a:srgbClr val="0000FF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872119"/>
            <a:ext cx="4151682" cy="31137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17" y="3035667"/>
            <a:ext cx="3872443" cy="29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1567007" y="54868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0000FF"/>
                </a:solidFill>
              </a:rPr>
              <a:t>Świąteczne zajęcia </a:t>
            </a:r>
            <a:r>
              <a:rPr lang="pl-PL" sz="2000" dirty="0" err="1" smtClean="0">
                <a:solidFill>
                  <a:srgbClr val="0000FF"/>
                </a:solidFill>
              </a:rPr>
              <a:t>plastyczno</a:t>
            </a:r>
            <a:r>
              <a:rPr lang="pl-PL" sz="2000" dirty="0" smtClean="0">
                <a:solidFill>
                  <a:srgbClr val="0000FF"/>
                </a:solidFill>
              </a:rPr>
              <a:t> – techniczne dla dzieci ukraińskich i polskich w Pedagogicznej Bibliotece Wojewódzkiej w Rybniku (wchodzącej</a:t>
            </a:r>
            <a:br>
              <a:rPr lang="pl-PL" sz="2000" dirty="0" smtClean="0">
                <a:solidFill>
                  <a:srgbClr val="0000FF"/>
                </a:solidFill>
              </a:rPr>
            </a:br>
            <a:r>
              <a:rPr lang="pl-PL" sz="2000" dirty="0" smtClean="0">
                <a:solidFill>
                  <a:srgbClr val="0000FF"/>
                </a:solidFill>
              </a:rPr>
              <a:t>w skład RODN i IP „WOM” </a:t>
            </a:r>
            <a:r>
              <a:rPr lang="pl-PL" sz="2000" smtClean="0">
                <a:solidFill>
                  <a:srgbClr val="0000FF"/>
                </a:solidFill>
              </a:rPr>
              <a:t>w Rybniku)</a:t>
            </a:r>
            <a:endParaRPr lang="pl-PL" sz="2000" dirty="0" smtClean="0">
              <a:solidFill>
                <a:srgbClr val="0000FF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055535"/>
            <a:ext cx="2592288" cy="34563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2152" y="1892038"/>
            <a:ext cx="5472608" cy="41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PRZEPISY PRAWA</a:t>
            </a:r>
          </a:p>
        </p:txBody>
      </p:sp>
      <p:sp>
        <p:nvSpPr>
          <p:cNvPr id="3" name="Prostokąt 2"/>
          <p:cNvSpPr/>
          <p:nvPr/>
        </p:nvSpPr>
        <p:spPr>
          <a:xfrm>
            <a:off x="750208" y="1484784"/>
            <a:ext cx="7642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Rozporządzenie </a:t>
            </a:r>
            <a:r>
              <a:rPr lang="pl-PL" dirty="0"/>
              <a:t>Ministra Edukacji i Nauki z dnia 10 marca 2022 r. zmieniające rozporządzenie w sprawie kształcenia osób niebędących obywatelami polskimi oraz osób będących obywatelami polskimi, które pobierały naukę w szkołach funkcjonujących w systemach oświaty innych państw. Dz.U. poz. </a:t>
            </a:r>
            <a:r>
              <a:rPr lang="pl-PL" dirty="0" smtClean="0"/>
              <a:t>573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Rozporządzenie </a:t>
            </a:r>
            <a:r>
              <a:rPr lang="pl-PL" dirty="0"/>
              <a:t>Ministra Edukacji i Nauki z dnia 21 marca 2022 r. w sprawie organizacji kształcenia, wychowania i opieki dzieci i młodzieży będących obywatelami Ukrainy. Dz.U. poz. 645</a:t>
            </a:r>
          </a:p>
        </p:txBody>
      </p:sp>
    </p:spTree>
    <p:extLst>
      <p:ext uri="{BB962C8B-B14F-4D97-AF65-F5344CB8AC3E}">
        <p14:creationId xmlns:p14="http://schemas.microsoft.com/office/powerpoint/2010/main" val="11540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PAKIET POWITALNY</a:t>
            </a:r>
          </a:p>
        </p:txBody>
      </p:sp>
      <p:sp>
        <p:nvSpPr>
          <p:cNvPr id="3" name="Prostokąt 2"/>
          <p:cNvSpPr/>
          <p:nvPr/>
        </p:nvSpPr>
        <p:spPr>
          <a:xfrm>
            <a:off x="5148064" y="2697929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Wersja edytowalna do pobrania na stronie:</a:t>
            </a:r>
          </a:p>
          <a:p>
            <a:pPr algn="ctr"/>
            <a:endParaRPr lang="pl-PL" dirty="0"/>
          </a:p>
          <a:p>
            <a:pPr algn="ctr"/>
            <a:r>
              <a:rPr lang="pl-PL" b="1" u="sng" dirty="0">
                <a:hlinkClick r:id="rId4"/>
              </a:rPr>
              <a:t>https://wom.edu.pl/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1" y="1012404"/>
            <a:ext cx="3485678" cy="49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 DLA NAUCZYCIELI</a:t>
            </a:r>
          </a:p>
        </p:txBody>
      </p:sp>
      <p:sp>
        <p:nvSpPr>
          <p:cNvPr id="3" name="Prostokąt 2"/>
          <p:cNvSpPr/>
          <p:nvPr/>
        </p:nvSpPr>
        <p:spPr>
          <a:xfrm>
            <a:off x="750208" y="1484784"/>
            <a:ext cx="7642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marL="342900" lvl="0" indent="-342900" algn="just">
              <a:buFont typeface="+mj-lt"/>
              <a:buAutoNum type="arabicPeriod"/>
            </a:pPr>
            <a:r>
              <a:rPr lang="pl-PL" b="1" dirty="0"/>
              <a:t>Nowe i nieznane. Ukraińskie dziecko w szkole – aspekt </a:t>
            </a:r>
            <a:r>
              <a:rPr lang="pl-PL" b="1" dirty="0" smtClean="0"/>
              <a:t>psychologiczny.</a:t>
            </a:r>
          </a:p>
          <a:p>
            <a:pPr marL="342900" lvl="0" indent="-342900" algn="just">
              <a:buFont typeface="+mj-lt"/>
              <a:buAutoNum type="arabicPeriod"/>
            </a:pPr>
            <a:endParaRPr lang="pl-PL" b="1" dirty="0" smtClean="0"/>
          </a:p>
          <a:p>
            <a:pPr marL="342900" lvl="0" indent="-342900" algn="just">
              <a:buFont typeface="+mj-lt"/>
              <a:buAutoNum type="arabicPeriod"/>
            </a:pPr>
            <a:endParaRPr lang="pl-PL" b="1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pl-PL" b="1" dirty="0" smtClean="0"/>
              <a:t>O </a:t>
            </a:r>
            <a:r>
              <a:rPr lang="pl-PL" b="1" dirty="0"/>
              <a:t>normalnej reakcji na nienormalną sytuację. Jak pracować z </a:t>
            </a:r>
            <a:r>
              <a:rPr lang="pl-PL" b="1" dirty="0" smtClean="0"/>
              <a:t>uchodźcami.</a:t>
            </a:r>
          </a:p>
          <a:p>
            <a:pPr marL="342900" lvl="0" indent="-342900" algn="just">
              <a:buFont typeface="+mj-lt"/>
              <a:buAutoNum type="arabicPeriod"/>
            </a:pPr>
            <a:endParaRPr lang="pl-PL" b="1" dirty="0" smtClean="0"/>
          </a:p>
          <a:p>
            <a:pPr marL="342900" lvl="0" indent="-342900" algn="just">
              <a:buFont typeface="+mj-lt"/>
              <a:buAutoNum type="arabicPeriod"/>
            </a:pPr>
            <a:endParaRPr lang="pl-PL" b="1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pl-PL" b="1" dirty="0" smtClean="0"/>
              <a:t>Metodyka </a:t>
            </a:r>
            <a:r>
              <a:rPr lang="pl-PL" b="1" dirty="0"/>
              <a:t>nauczania  języka  polskiego  jako  obcego  w  polskiej  szkole – kurs  doskonalący  zorganizowany we współpracy z Uniwersytetem Śląskim w Katowicach</a:t>
            </a:r>
            <a:r>
              <a:rPr lang="pl-PL" b="1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 DLA NAUCZYCIELI</a:t>
            </a:r>
          </a:p>
        </p:txBody>
      </p:sp>
      <p:sp>
        <p:nvSpPr>
          <p:cNvPr id="3" name="Prostokąt 2"/>
          <p:cNvSpPr/>
          <p:nvPr/>
        </p:nvSpPr>
        <p:spPr>
          <a:xfrm>
            <a:off x="750208" y="1484784"/>
            <a:ext cx="7642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pl-PL" b="1" dirty="0" smtClean="0"/>
              <a:t>Jak </a:t>
            </a:r>
            <a:r>
              <a:rPr lang="pl-PL" b="1" dirty="0"/>
              <a:t>budować odporność </a:t>
            </a:r>
            <a:r>
              <a:rPr lang="pl-PL" b="1" dirty="0" smtClean="0"/>
              <a:t>psychiczną?</a:t>
            </a:r>
          </a:p>
          <a:p>
            <a:pPr marL="342900" lvl="0" indent="-342900">
              <a:buFont typeface="+mj-lt"/>
              <a:buAutoNum type="arabicPeriod" startAt="4"/>
            </a:pPr>
            <a:endParaRPr lang="pl-PL" b="1" dirty="0"/>
          </a:p>
          <a:p>
            <a:pPr marL="342900" lvl="0" indent="-342900">
              <a:buFont typeface="+mj-lt"/>
              <a:buAutoNum type="arabicPeriod" startAt="4"/>
            </a:pPr>
            <a:endParaRPr lang="pl-PL" b="1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pl-PL" dirty="0" smtClean="0"/>
              <a:t>Obniżony </a:t>
            </a:r>
            <a:r>
              <a:rPr lang="pl-PL" dirty="0"/>
              <a:t>nastrój i utrata zainteresowań u dzieci młodszych. (Szkolenie we współpracy z psychiatrą dziecięcym</a:t>
            </a:r>
            <a:r>
              <a:rPr lang="pl-PL" dirty="0" smtClean="0"/>
              <a:t>.)</a:t>
            </a:r>
          </a:p>
          <a:p>
            <a:pPr marL="342900" lvl="0" indent="-342900">
              <a:buFont typeface="+mj-lt"/>
              <a:buAutoNum type="arabicPeriod" startAt="4"/>
            </a:pPr>
            <a:endParaRPr lang="pl-PL" dirty="0"/>
          </a:p>
          <a:p>
            <a:pPr marL="342900" lvl="0" indent="-342900">
              <a:buFont typeface="+mj-lt"/>
              <a:buAutoNum type="arabicPeriod" startAt="4"/>
            </a:pPr>
            <a:endParaRPr lang="pl-PL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pl-PL" b="1" dirty="0" smtClean="0"/>
              <a:t>Podstawowe </a:t>
            </a:r>
            <a:r>
              <a:rPr lang="pl-PL" b="1" dirty="0"/>
              <a:t>zasady nauczania języka polskiego jako obcego.</a:t>
            </a:r>
            <a:endParaRPr lang="pl-PL" dirty="0"/>
          </a:p>
          <a:p>
            <a:endParaRPr lang="pl-PL" b="1" dirty="0" smtClean="0"/>
          </a:p>
          <a:p>
            <a:r>
              <a:rPr lang="pl-PL" b="1" dirty="0" smtClean="0"/>
              <a:t>Zapisy</a:t>
            </a:r>
            <a:r>
              <a:rPr lang="pl-PL" b="1" dirty="0"/>
              <a:t>:  </a:t>
            </a:r>
            <a:r>
              <a:rPr lang="pl-PL" b="1" u="sng" dirty="0">
                <a:hlinkClick r:id="rId4"/>
              </a:rPr>
              <a:t>https://wom.edu.pl/?page_id=21027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0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PODRĘCZNIKI DOSTĘPNE W CZYTELNI PEDAGOGICZNEJ BIBLIOTEKI WOJEWÓDZKIEJ </a:t>
            </a:r>
            <a:endParaRPr lang="pl-PL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RYBNIKU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" y="1477089"/>
            <a:ext cx="3431248" cy="44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85" y="2420831"/>
            <a:ext cx="4371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 DOSTĘPNA W PEDAGOGICZNEJ </a:t>
            </a:r>
            <a:r>
              <a:rPr lang="pl-PL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BIBLIOTECE </a:t>
            </a:r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WOJEWÓDZKIEJ W RYBNIKU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23928" y="1484784"/>
            <a:ext cx="44687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UCZEŃ CUDZOZIEMSKI</a:t>
            </a:r>
            <a:endParaRPr lang="pl-PL" dirty="0"/>
          </a:p>
          <a:p>
            <a:pPr algn="ctr"/>
            <a:r>
              <a:rPr lang="pl-PL" b="1" dirty="0"/>
              <a:t> W ŚRODOWISKU SZKOLNYM</a:t>
            </a:r>
            <a:endParaRPr lang="pl-PL" dirty="0"/>
          </a:p>
          <a:p>
            <a:pPr algn="ctr"/>
            <a:r>
              <a:rPr lang="pl-PL" dirty="0"/>
              <a:t>Zestawienie bibliograficzne w </a:t>
            </a:r>
            <a:r>
              <a:rPr lang="pl-PL" dirty="0" smtClean="0"/>
              <a:t>wyborze</a:t>
            </a:r>
          </a:p>
          <a:p>
            <a:pPr algn="ctr"/>
            <a:endParaRPr lang="pl-PL" dirty="0"/>
          </a:p>
          <a:p>
            <a:pPr algn="ctr"/>
            <a:r>
              <a:rPr lang="pl-PL" sz="1200" dirty="0">
                <a:hlinkClick r:id="rId4"/>
              </a:rPr>
              <a:t>https://www.wom.edu.pl/rybnik/wp-content/uploads/2017/02/Jak-rozmawia%C4%87-z-najm%C5%82odszymi-o-trudnych-tematach-%</a:t>
            </a:r>
            <a:r>
              <a:rPr lang="pl-PL" sz="1200" dirty="0" smtClean="0">
                <a:hlinkClick r:id="rId4"/>
              </a:rPr>
              <a:t>E2%80%93-wojnie-uchod%C5%BAcach.pdf</a:t>
            </a:r>
            <a:endParaRPr lang="pl-PL" sz="1200" dirty="0" smtClean="0"/>
          </a:p>
          <a:p>
            <a:pPr algn="ctr"/>
            <a:endParaRPr lang="pl-PL" sz="1200" dirty="0"/>
          </a:p>
          <a:p>
            <a:pPr algn="ctr"/>
            <a:endParaRPr lang="pl-PL" sz="1200" dirty="0" smtClean="0"/>
          </a:p>
          <a:p>
            <a:pPr algn="ctr"/>
            <a:endParaRPr lang="pl-PL" sz="1200" dirty="0"/>
          </a:p>
          <a:p>
            <a:pPr algn="ctr"/>
            <a:r>
              <a:rPr lang="pl-PL" sz="1600" b="1" dirty="0" smtClean="0"/>
              <a:t>JĘZYK POLSKI JAKO OBCY - NAUCZANIE</a:t>
            </a:r>
            <a:endParaRPr lang="pl-PL" sz="1600" dirty="0"/>
          </a:p>
          <a:p>
            <a:pPr algn="ctr"/>
            <a:endParaRPr lang="pl-PL" sz="1600" dirty="0" smtClean="0"/>
          </a:p>
          <a:p>
            <a:pPr algn="ctr"/>
            <a:endParaRPr lang="pl-PL" sz="1200" dirty="0"/>
          </a:p>
          <a:p>
            <a:pPr algn="ctr"/>
            <a:endParaRPr lang="pl-PL" sz="1200" dirty="0" smtClean="0"/>
          </a:p>
          <a:p>
            <a:pPr algn="ctr"/>
            <a:r>
              <a:rPr lang="pl-PL" sz="1200" dirty="0">
                <a:hlinkClick r:id="rId5"/>
              </a:rPr>
              <a:t>https://</a:t>
            </a:r>
            <a:r>
              <a:rPr lang="pl-PL" sz="1200" dirty="0" smtClean="0">
                <a:hlinkClick r:id="rId5"/>
              </a:rPr>
              <a:t>www.wom.edu.pl/rybnik/wp-content/uploads/2017/02/J%C4%99zyk-polski-jako-obcy-nauczanie.pdf</a:t>
            </a:r>
            <a:endParaRPr lang="pl-PL" sz="1200" dirty="0" smtClean="0"/>
          </a:p>
          <a:p>
            <a:pPr algn="ctr"/>
            <a:endParaRPr lang="pl-PL" sz="1200" dirty="0"/>
          </a:p>
          <a:p>
            <a:pPr marL="342900" lvl="0" indent="-342900" algn="ctr">
              <a:buFont typeface="+mj-lt"/>
              <a:buAutoNum type="arabicPeriod" startAt="4"/>
            </a:pP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0868"/>
            <a:ext cx="3179472" cy="447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SZACHY W MATEMATYCE – KARTY PRACY Z TŁUMACZENIEM NA JĘZYK UKRAIŃSKI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39952" y="2708920"/>
            <a:ext cx="4108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u="sng" dirty="0" smtClean="0">
                <a:hlinkClick r:id="rId4"/>
              </a:rPr>
              <a:t>https</a:t>
            </a:r>
            <a:r>
              <a:rPr lang="pl-PL" sz="1400" b="1" u="sng" dirty="0">
                <a:hlinkClick r:id="rId4"/>
              </a:rPr>
              <a:t>://wom.edu.pl/wp-content/uploads/2014/05/szachy_dzieci_ua_ikony.pdf?fbclid=IwAR1WXqWj-6e2EZ4LlYn6Xd39nKcXgxT2HYn46u1TEJD97Ft5q02bAAVOvoE</a:t>
            </a:r>
            <a:endParaRPr lang="pl-PL" sz="1400" dirty="0"/>
          </a:p>
          <a:p>
            <a:pPr marL="342900" lvl="0" indent="-342900" algn="ctr">
              <a:buFont typeface="+mj-lt"/>
              <a:buAutoNum type="arabicPeriod" startAt="4"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0695"/>
            <a:ext cx="3155901" cy="446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050782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/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457200" y="276761"/>
            <a:ext cx="822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NAGRANIA,  Z KTÓRYMI WARTO SIĘ ZAPOZNAĆ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39952" y="2370269"/>
            <a:ext cx="432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„Jak rozwiązania Microsoft  pomagają w edukacji dzieci z Ukrainy”</a:t>
            </a:r>
          </a:p>
          <a:p>
            <a:pPr algn="ctr"/>
            <a:endParaRPr lang="pl-PL" b="1" dirty="0"/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endParaRPr lang="pl-PL" b="1" dirty="0" smtClean="0">
              <a:hlinkClick r:id="rId4"/>
            </a:endParaRPr>
          </a:p>
          <a:p>
            <a:pPr algn="ctr"/>
            <a:r>
              <a:rPr lang="pl-PL" b="1" dirty="0" smtClean="0">
                <a:hlinkClick r:id="rId4"/>
              </a:rPr>
              <a:t>https</a:t>
            </a:r>
            <a:r>
              <a:rPr lang="pl-PL" b="1" dirty="0">
                <a:hlinkClick r:id="rId4"/>
              </a:rPr>
              <a:t>://wom.edu.pl/?</a:t>
            </a:r>
            <a:r>
              <a:rPr lang="pl-PL" b="1" dirty="0" smtClean="0">
                <a:hlinkClick r:id="rId4"/>
              </a:rPr>
              <a:t>page_id=21117</a:t>
            </a:r>
            <a:endParaRPr lang="pl-PL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" y="1268761"/>
            <a:ext cx="3354779" cy="47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515</Words>
  <Application>Microsoft Office PowerPoint</Application>
  <PresentationFormat>Pokaz na ekranie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DejaVu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POWSTANIA ŚLĄSKIE</dc:title>
  <dc:creator>Piotr</dc:creator>
  <cp:lastModifiedBy>Arek</cp:lastModifiedBy>
  <cp:revision>133</cp:revision>
  <dcterms:created xsi:type="dcterms:W3CDTF">2021-09-26T16:59:39Z</dcterms:created>
  <dcterms:modified xsi:type="dcterms:W3CDTF">2022-04-22T12:17:47Z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1</vt:i4>
  </property>
</Properties>
</file>