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9" r:id="rId2"/>
    <p:sldId id="326" r:id="rId3"/>
    <p:sldId id="258" r:id="rId4"/>
    <p:sldId id="259" r:id="rId5"/>
    <p:sldId id="260" r:id="rId6"/>
    <p:sldId id="261" r:id="rId7"/>
    <p:sldId id="323" r:id="rId8"/>
    <p:sldId id="324" r:id="rId9"/>
    <p:sldId id="32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4" r:id="rId39"/>
    <p:sldId id="292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7772400" cy="5549900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1602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1720469"/>
            <a:ext cx="6611937" cy="1165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3107944"/>
            <a:ext cx="5445125" cy="138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2622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2622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937" y="1276477"/>
            <a:ext cx="3383756" cy="3662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6056" y="1276477"/>
            <a:ext cx="3383756" cy="3662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7048" y="4695444"/>
            <a:ext cx="1174413" cy="6416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2622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888" y="165608"/>
            <a:ext cx="6514972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1037" y="1031875"/>
            <a:ext cx="6508750" cy="3567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4775" y="5161407"/>
            <a:ext cx="2489200" cy="277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937" y="5161407"/>
            <a:ext cx="1789112" cy="277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00700" y="5161407"/>
            <a:ext cx="1789112" cy="277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om.edu.pl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jpg"/><Relationship Id="rId7" Type="http://schemas.openxmlformats.org/officeDocument/2006/relationships/image" Target="../media/image4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1.jpg"/><Relationship Id="rId7" Type="http://schemas.openxmlformats.org/officeDocument/2006/relationships/image" Target="../media/image5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m.edu.pl/zalacznik/29/puzzle-nauka-wom-plikkoncowy.pdf" TargetMode="External"/><Relationship Id="rId3" Type="http://schemas.openxmlformats.org/officeDocument/2006/relationships/image" Target="../media/image79.jpeg"/><Relationship Id="rId7" Type="http://schemas.openxmlformats.org/officeDocument/2006/relationships/hyperlink" Target="https://www.wom.edu.pl/zalacznik/28/ksiazk_ok_okladka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m.edu.pl/zalacznik/27/w-pracowni-wielkiej-przygody.pdf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g"/><Relationship Id="rId7" Type="http://schemas.openxmlformats.org/officeDocument/2006/relationships/hyperlink" Target="https://wom.edu.pl/wp-content/uploads/2022/05/Dialog_4_2021www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84.jpeg"/><Relationship Id="rId4" Type="http://schemas.openxmlformats.org/officeDocument/2006/relationships/image" Target="../media/image83.jpg"/><Relationship Id="rId9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wom.edu.pl/do-pobrania/42/raport-madry-wybor-druk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4professionals.slaskie.pl/" TargetMode="External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g"/><Relationship Id="rId7" Type="http://schemas.openxmlformats.org/officeDocument/2006/relationships/image" Target="../media/image10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05.png"/><Relationship Id="rId7" Type="http://schemas.openxmlformats.org/officeDocument/2006/relationships/image" Target="../media/image10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11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hyperlink" Target="https://m6035.lib.mol.pl/" TargetMode="External"/><Relationship Id="rId7" Type="http://schemas.openxmlformats.org/officeDocument/2006/relationships/image" Target="../media/image1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.jpg"/><Relationship Id="rId9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61BD5B-C42C-992C-23C9-DEBEF8E0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" y="0"/>
            <a:ext cx="7767955" cy="55499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4800" y="3613150"/>
            <a:ext cx="4399643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900" b="1" dirty="0"/>
              <a:t>Regionalny Ośrodek Doskonalenia Nauczycieli i Informacji Pedagogicznej „WOM” w Rybniku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11332" t="4797" r="25226" b="13448"/>
          <a:stretch/>
        </p:blipFill>
        <p:spPr>
          <a:xfrm>
            <a:off x="6019800" y="184150"/>
            <a:ext cx="1368201" cy="13718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007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7848600" cy="5607518"/>
          </a:xfrm>
          <a:prstGeom prst="rect">
            <a:avLst/>
          </a:prstGeom>
        </p:spPr>
      </p:pic>
      <p:pic>
        <p:nvPicPr>
          <p:cNvPr id="7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1215" y="4375150"/>
            <a:ext cx="1174413" cy="6416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5321" y="636418"/>
            <a:ext cx="38862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000" b="1" spc="-5" dirty="0">
                <a:solidFill>
                  <a:schemeClr val="tx1"/>
                </a:solidFill>
                <a:latin typeface="Arial"/>
                <a:cs typeface="Arial"/>
              </a:rPr>
              <a:t>SKORZYSTAJ</a:t>
            </a:r>
            <a:r>
              <a:rPr lang="pl-PL" sz="2000" b="1" dirty="0">
                <a:solidFill>
                  <a:schemeClr val="tx1"/>
                </a:solidFill>
                <a:latin typeface="Arial"/>
                <a:cs typeface="Arial"/>
              </a:rPr>
              <a:t> ZE</a:t>
            </a:r>
            <a:r>
              <a:rPr lang="pl-PL" sz="20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l-PL" sz="2000" b="1" dirty="0">
                <a:solidFill>
                  <a:schemeClr val="tx1"/>
                </a:solidFill>
                <a:latin typeface="Arial"/>
                <a:cs typeface="Arial"/>
              </a:rPr>
              <a:t>WSPARCIA</a:t>
            </a:r>
            <a:r>
              <a:rPr lang="pl-PL" sz="20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pl-PL" sz="2000" b="1" spc="-4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2000" b="1" spc="-5" dirty="0">
                <a:solidFill>
                  <a:schemeClr val="tx1"/>
                </a:solidFill>
                <a:latin typeface="Arial"/>
                <a:cs typeface="Arial"/>
              </a:rPr>
              <a:t>DORADCÓW</a:t>
            </a:r>
            <a:r>
              <a:rPr lang="pl-PL" sz="2000" b="1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l-PL" sz="2000" b="1" spc="-10" dirty="0">
                <a:solidFill>
                  <a:schemeClr val="tx1"/>
                </a:solidFill>
                <a:latin typeface="Arial"/>
                <a:cs typeface="Arial"/>
              </a:rPr>
              <a:t>METODYCZNYCH</a:t>
            </a:r>
            <a:endParaRPr lang="pl-PL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421" y="1265436"/>
            <a:ext cx="6858000" cy="3751317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600" spc="-15" dirty="0">
                <a:latin typeface="Calibri"/>
                <a:cs typeface="Calibri"/>
              </a:rPr>
              <a:t>Doradca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metodyczny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między </a:t>
            </a:r>
            <a:r>
              <a:rPr sz="1600" spc="-10" dirty="0">
                <a:latin typeface="Calibri"/>
                <a:cs typeface="Calibri"/>
              </a:rPr>
              <a:t>innymi: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4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pomaga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w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rozwijaniu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umiejętności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metodycznych,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3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pomaga </a:t>
            </a:r>
            <a:r>
              <a:rPr sz="1600" spc="-5" dirty="0">
                <a:latin typeface="Calibri"/>
                <a:cs typeface="Calibri"/>
              </a:rPr>
              <a:t>w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planowaniu,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organizowaniu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 badaniu</a:t>
            </a:r>
            <a:r>
              <a:rPr sz="1600" spc="-20" dirty="0">
                <a:latin typeface="Calibri"/>
                <a:cs typeface="Calibri"/>
              </a:rPr>
              <a:t> efektów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procesu</a:t>
            </a:r>
            <a:endParaRPr sz="16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130"/>
              </a:spcBef>
            </a:pPr>
            <a:r>
              <a:rPr sz="1600" spc="-15" dirty="0">
                <a:latin typeface="Calibri"/>
                <a:cs typeface="Calibri"/>
              </a:rPr>
              <a:t>dydaktyczno-wychowawczego,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3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Calibri"/>
                <a:cs typeface="Calibri"/>
              </a:rPr>
              <a:t>udziela</a:t>
            </a:r>
            <a:r>
              <a:rPr sz="1600" spc="-10" dirty="0">
                <a:latin typeface="Calibri"/>
                <a:cs typeface="Calibri"/>
              </a:rPr>
              <a:t> indywidualnych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konsultacji,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3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prowadzi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zajęcia</a:t>
            </a:r>
            <a:r>
              <a:rPr sz="1600" spc="-15" dirty="0">
                <a:latin typeface="Calibri"/>
                <a:cs typeface="Calibri"/>
              </a:rPr>
              <a:t> warsztatowe,</a:t>
            </a:r>
            <a:endParaRPr sz="1600" dirty="0">
              <a:latin typeface="Calibri"/>
              <a:cs typeface="Calibri"/>
            </a:endParaRPr>
          </a:p>
          <a:p>
            <a:pPr marL="299085" marR="204470" indent="-287020">
              <a:lnSpc>
                <a:spcPct val="106900"/>
              </a:lnSpc>
              <a:spcBef>
                <a:spcPts val="1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uczestniczy</a:t>
            </a:r>
            <a:r>
              <a:rPr sz="1600" spc="-5" dirty="0">
                <a:latin typeface="Calibri"/>
                <a:cs typeface="Calibri"/>
              </a:rPr>
              <a:t> w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zajęciach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prowadzonych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przez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nauczycieli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odbywających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lang="pl-PL" sz="1600" spc="25" dirty="0">
                <a:latin typeface="Calibri"/>
                <a:cs typeface="Calibri"/>
              </a:rPr>
              <a:t>przygotowanie do zawodu nauczyciela</a:t>
            </a:r>
            <a:r>
              <a:rPr sz="1600" spc="-5" dirty="0">
                <a:latin typeface="Calibri"/>
                <a:cs typeface="Calibri"/>
              </a:rPr>
              <a:t> (na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życzenie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szkoły/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placówki)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druk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pobrania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 err="1">
                <a:latin typeface="Calibri"/>
                <a:cs typeface="Calibri"/>
              </a:rPr>
              <a:t>ze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 err="1">
                <a:latin typeface="Calibri"/>
                <a:cs typeface="Calibri"/>
              </a:rPr>
              <a:t>strony</a:t>
            </a:r>
            <a:r>
              <a:rPr lang="pl-PL" sz="1600" spc="-15" dirty="0">
                <a:latin typeface="Calibri"/>
                <a:cs typeface="Calibri"/>
              </a:rPr>
              <a:t>: </a:t>
            </a:r>
            <a:r>
              <a:rPr sz="1600" spc="-345" dirty="0">
                <a:solidFill>
                  <a:srgbClr val="0D5FAD"/>
                </a:solidFill>
                <a:latin typeface="Calibri"/>
                <a:cs typeface="Calibri"/>
              </a:rPr>
              <a:t> </a:t>
            </a:r>
            <a:r>
              <a:rPr lang="pl-PL" sz="1600" u="heavy" spc="-10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cs typeface="Calibri"/>
              </a:rPr>
              <a:t>https://www.wom.edu.pl/druki-zamowien-pobierz</a:t>
            </a:r>
            <a:r>
              <a:rPr sz="1600" spc="-2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 marL="12700" marR="114300" algn="ctr">
              <a:lnSpc>
                <a:spcPct val="106900"/>
              </a:lnSpc>
            </a:pPr>
            <a:r>
              <a:rPr sz="1500" b="1" spc="-15" dirty="0" err="1">
                <a:latin typeface="Calibri"/>
                <a:cs typeface="Calibri"/>
              </a:rPr>
              <a:t>Wykaz</a:t>
            </a:r>
            <a:r>
              <a:rPr lang="pl-PL" sz="1500" b="1" spc="-15" dirty="0">
                <a:latin typeface="Calibri"/>
                <a:cs typeface="Calibri"/>
              </a:rPr>
              <a:t> </a:t>
            </a:r>
            <a:r>
              <a:rPr sz="1500" b="1" spc="-10" dirty="0" err="1">
                <a:latin typeface="Calibri"/>
                <a:cs typeface="Calibri"/>
              </a:rPr>
              <a:t>doradców</a:t>
            </a:r>
            <a:r>
              <a:rPr sz="1500" b="1" spc="229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metodycznych</a:t>
            </a:r>
            <a:r>
              <a:rPr sz="1500" b="1" spc="204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zatrudnionych</a:t>
            </a:r>
            <a:r>
              <a:rPr sz="1500" spc="2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w</a:t>
            </a:r>
            <a:r>
              <a:rPr sz="1500" spc="229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RODN</a:t>
            </a:r>
            <a:r>
              <a:rPr sz="1500" spc="2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i</a:t>
            </a:r>
            <a:r>
              <a:rPr sz="1500" spc="2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IP</a:t>
            </a:r>
            <a:r>
              <a:rPr sz="1500" spc="225" dirty="0">
                <a:latin typeface="Calibri"/>
                <a:cs typeface="Calibri"/>
              </a:rPr>
              <a:t> </a:t>
            </a:r>
            <a:r>
              <a:rPr sz="1500" spc="-35" dirty="0">
                <a:latin typeface="Calibri"/>
                <a:cs typeface="Calibri"/>
              </a:rPr>
              <a:t>„WOM”</a:t>
            </a:r>
            <a:r>
              <a:rPr sz="1500" spc="229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w</a:t>
            </a:r>
            <a:r>
              <a:rPr sz="1500" spc="229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Rybniku </a:t>
            </a:r>
            <a:r>
              <a:rPr sz="1500" spc="-35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znajduje się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na </a:t>
            </a:r>
            <a:r>
              <a:rPr sz="1500" spc="-10" dirty="0">
                <a:latin typeface="Calibri"/>
                <a:cs typeface="Calibri"/>
              </a:rPr>
              <a:t>stronie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u="heavy" spc="-15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latin typeface="Calibri"/>
                <a:cs typeface="Calibri"/>
                <a:hlinkClick r:id="rId4"/>
              </a:rPr>
              <a:t>www.wom.edu.pl</a:t>
            </a:r>
            <a:r>
              <a:rPr sz="1500" spc="15" dirty="0">
                <a:solidFill>
                  <a:srgbClr val="0D5FA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500" spc="-5" dirty="0">
                <a:latin typeface="Calibri"/>
                <a:cs typeface="Calibri"/>
              </a:rPr>
              <a:t>i</a:t>
            </a:r>
            <a:r>
              <a:rPr sz="1500" spc="-10" dirty="0">
                <a:latin typeface="Calibri"/>
                <a:cs typeface="Calibri"/>
              </a:rPr>
              <a:t> jest</a:t>
            </a:r>
            <a:r>
              <a:rPr sz="1500" spc="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na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bieżąco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aktualizowany.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10"/>
              </a:spcBef>
            </a:pPr>
            <a:endParaRPr sz="1200" dirty="0">
              <a:latin typeface="Georgia"/>
              <a:cs typeface="Georgia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1C4406B-98F6-2451-2092-2D46BD79A776}"/>
              </a:ext>
            </a:extLst>
          </p:cNvPr>
          <p:cNvSpPr txBox="1"/>
          <p:nvPr/>
        </p:nvSpPr>
        <p:spPr>
          <a:xfrm flipH="1">
            <a:off x="76200" y="5137150"/>
            <a:ext cx="2615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5" dirty="0">
                <a:latin typeface="+mj-lt"/>
                <a:cs typeface="Georgia"/>
              </a:rPr>
              <a:t>10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7848600" cy="560751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1"/>
          <a:stretch/>
        </p:blipFill>
        <p:spPr>
          <a:xfrm>
            <a:off x="533400" y="184150"/>
            <a:ext cx="6477000" cy="10064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-152400" y="641350"/>
            <a:ext cx="816705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Realizujemy</a:t>
            </a:r>
            <a:r>
              <a:rPr sz="18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(na</a:t>
            </a: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zamówienie)</a:t>
            </a:r>
            <a:r>
              <a:rPr sz="1800" b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szkolenia</a:t>
            </a:r>
            <a:r>
              <a:rPr sz="1800" b="1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w</a:t>
            </a:r>
            <a:r>
              <a:rPr sz="18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chemeClr val="bg1"/>
                </a:solidFill>
                <a:latin typeface="Calibri"/>
                <a:cs typeface="Calibri"/>
              </a:rPr>
              <a:t>przedszkolach,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szkołach,</a:t>
            </a:r>
            <a:r>
              <a:rPr sz="1800" b="1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placówkach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19" name="Grupa 18"/>
          <p:cNvGrpSpPr/>
          <p:nvPr/>
        </p:nvGrpSpPr>
        <p:grpSpPr>
          <a:xfrm>
            <a:off x="533400" y="1250951"/>
            <a:ext cx="6477000" cy="3200400"/>
            <a:chOff x="208025" y="1084774"/>
            <a:chExt cx="6858762" cy="3437923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025" y="2829534"/>
              <a:ext cx="2292324" cy="16775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025" y="1084774"/>
              <a:ext cx="2261615" cy="16139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9105" y="3095640"/>
              <a:ext cx="1983379" cy="14114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 rotWithShape="1">
            <a:blip r:embed="rId7" cstate="print"/>
            <a:srcRect l="2582" t="7374" r="802" b="2901"/>
            <a:stretch/>
          </p:blipFill>
          <p:spPr>
            <a:xfrm>
              <a:off x="2633711" y="1084775"/>
              <a:ext cx="1996628" cy="18921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600" y="2829534"/>
              <a:ext cx="2266187" cy="16931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2150" y="1084774"/>
              <a:ext cx="2284637" cy="1613976"/>
            </a:xfrm>
            <a:prstGeom prst="rect">
              <a:avLst/>
            </a:prstGeom>
          </p:spPr>
        </p:pic>
      </p:grpSp>
      <p:sp>
        <p:nvSpPr>
          <p:cNvPr id="17" name="Prostokąt 16"/>
          <p:cNvSpPr/>
          <p:nvPr/>
        </p:nvSpPr>
        <p:spPr>
          <a:xfrm>
            <a:off x="2286000" y="184150"/>
            <a:ext cx="3886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01394" marR="5080" indent="-989330">
              <a:spcBef>
                <a:spcPts val="105"/>
              </a:spcBef>
            </a:pPr>
            <a:r>
              <a:rPr lang="pl-PL" sz="2800" b="1" kern="0" dirty="0">
                <a:solidFill>
                  <a:schemeClr val="bg1"/>
                </a:solidFill>
                <a:cs typeface="Arial"/>
              </a:rPr>
              <a:t>OFERTA SZKOLEŃ</a:t>
            </a:r>
            <a:endParaRPr lang="pl-PL" sz="2800" kern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47B61F1-AF0D-6C89-F122-50334A04D7C7}"/>
              </a:ext>
            </a:extLst>
          </p:cNvPr>
          <p:cNvSpPr txBox="1"/>
          <p:nvPr/>
        </p:nvSpPr>
        <p:spPr>
          <a:xfrm flipH="1">
            <a:off x="7239000" y="5137150"/>
            <a:ext cx="2615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5" dirty="0">
                <a:latin typeface="+mj-lt"/>
                <a:cs typeface="Georgia"/>
              </a:rPr>
              <a:t>11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8" name="object 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76600" y="4451350"/>
            <a:ext cx="1174413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7848600" cy="5607518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451350"/>
            <a:ext cx="1174413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200" y="1022350"/>
            <a:ext cx="3048000" cy="2667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" y="1022350"/>
            <a:ext cx="3168807" cy="2667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47800" y="3841750"/>
            <a:ext cx="4856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Koordynator: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A.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Zimończyk,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Szołtysek,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U.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Warczok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34200" y="2012950"/>
            <a:ext cx="165735" cy="14579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z="1100" dirty="0">
                <a:latin typeface="Calibri"/>
                <a:cs typeface="Calibri"/>
              </a:rPr>
              <a:t>Rys.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Kazimiera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Drewniok,</a:t>
            </a:r>
          </a:p>
        </p:txBody>
      </p:sp>
      <p:sp>
        <p:nvSpPr>
          <p:cNvPr id="8" name="object 8"/>
          <p:cNvSpPr txBox="1"/>
          <p:nvPr/>
        </p:nvSpPr>
        <p:spPr>
          <a:xfrm flipH="1">
            <a:off x="152400" y="5213350"/>
            <a:ext cx="29935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-30" dirty="0">
                <a:cs typeface="Georgia"/>
              </a:rPr>
              <a:t>12</a:t>
            </a:r>
            <a:endParaRPr sz="1200" dirty="0">
              <a:cs typeface="Georgia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1"/>
          <a:stretch/>
        </p:blipFill>
        <p:spPr>
          <a:xfrm>
            <a:off x="609600" y="0"/>
            <a:ext cx="6477000" cy="897231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2661892" y="57753"/>
            <a:ext cx="2434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01394" marR="5080" indent="-989330">
              <a:spcBef>
                <a:spcPts val="105"/>
              </a:spcBef>
            </a:pPr>
            <a:r>
              <a:rPr lang="pl-PL" sz="2400" b="1" kern="0" dirty="0">
                <a:solidFill>
                  <a:schemeClr val="bg1"/>
                </a:solidFill>
                <a:cs typeface="Arial"/>
              </a:rPr>
              <a:t>OFERTA SZKOLEŃ</a:t>
            </a:r>
            <a:endParaRPr lang="pl-PL" sz="2400" kern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7382" y="511261"/>
            <a:ext cx="5638800" cy="3084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14" rIns="0" bIns="0" rtlCol="0">
            <a:spAutoFit/>
          </a:bodyPr>
          <a:lstStyle/>
          <a:p>
            <a:pPr marL="490220">
              <a:lnSpc>
                <a:spcPct val="100000"/>
              </a:lnSpc>
              <a:spcBef>
                <a:spcPts val="244"/>
              </a:spcBef>
            </a:pP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Edukacja</a:t>
            </a:r>
            <a:r>
              <a:rPr sz="18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regionalna</a:t>
            </a:r>
            <a:r>
              <a:rPr sz="18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–</a:t>
            </a:r>
            <a:r>
              <a:rPr sz="18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chemeClr val="bg1"/>
                </a:solidFill>
                <a:latin typeface="Calibri"/>
                <a:cs typeface="Calibri"/>
              </a:rPr>
              <a:t>kursy,</a:t>
            </a:r>
            <a:r>
              <a:rPr sz="18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chemeClr val="bg1"/>
                </a:solidFill>
                <a:latin typeface="Calibri"/>
                <a:cs typeface="Calibri"/>
              </a:rPr>
              <a:t>warsztaty,</a:t>
            </a:r>
            <a:r>
              <a:rPr sz="18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seminaria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7769351" cy="5544311"/>
            <a:chOff x="3047" y="0"/>
            <a:chExt cx="7769351" cy="554431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0"/>
              <a:ext cx="7769351" cy="55443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616" y="3459902"/>
              <a:ext cx="5829287" cy="133502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77155" y="881223"/>
            <a:ext cx="6304915" cy="160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120" algn="ctr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latin typeface="Calibri"/>
                <a:cs typeface="Calibri"/>
              </a:rPr>
              <a:t>(zgodnie</a:t>
            </a:r>
            <a:r>
              <a:rPr sz="1600" i="1" spc="2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z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ramowym</a:t>
            </a:r>
            <a:r>
              <a:rPr sz="1600" i="1" spc="3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programem</a:t>
            </a:r>
            <a:r>
              <a:rPr sz="1600" i="1" spc="1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MEN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oraz</a:t>
            </a:r>
            <a:r>
              <a:rPr sz="1600" i="1" spc="2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po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uzyskaniu</a:t>
            </a:r>
            <a:r>
              <a:rPr sz="1600" i="1" spc="2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zgody</a:t>
            </a:r>
            <a:endParaRPr sz="1600" dirty="0">
              <a:latin typeface="Calibri"/>
              <a:cs typeface="Calibri"/>
            </a:endParaRPr>
          </a:p>
          <a:p>
            <a:pPr marL="24765" algn="ctr">
              <a:lnSpc>
                <a:spcPct val="100000"/>
              </a:lnSpc>
            </a:pPr>
            <a:r>
              <a:rPr sz="1600" i="1" spc="-5" dirty="0">
                <a:latin typeface="Calibri"/>
                <a:cs typeface="Calibri"/>
              </a:rPr>
              <a:t>Śląskiego </a:t>
            </a:r>
            <a:r>
              <a:rPr sz="1600" i="1" spc="-10" dirty="0">
                <a:latin typeface="Calibri"/>
                <a:cs typeface="Calibri"/>
              </a:rPr>
              <a:t>Kuratora</a:t>
            </a:r>
            <a:r>
              <a:rPr sz="1600" i="1" spc="3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Oświaty)</a:t>
            </a:r>
            <a:endParaRPr sz="1600" dirty="0">
              <a:latin typeface="Calibri"/>
              <a:cs typeface="Calibri"/>
            </a:endParaRPr>
          </a:p>
          <a:p>
            <a:pPr marL="105410" indent="-93345">
              <a:lnSpc>
                <a:spcPct val="100000"/>
              </a:lnSpc>
              <a:spcBef>
                <a:spcPts val="935"/>
              </a:spcBef>
              <a:buSzPct val="87500"/>
              <a:buChar char="-"/>
              <a:tabLst>
                <a:tab pos="106045" algn="l"/>
              </a:tabLst>
            </a:pPr>
            <a:r>
              <a:rPr sz="1600" b="1" spc="-10" dirty="0">
                <a:latin typeface="Calibri"/>
                <a:cs typeface="Calibri"/>
              </a:rPr>
              <a:t>przygotowania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pedagogicznego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dla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nauczycieli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praktycznej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nauki </a:t>
            </a:r>
            <a:r>
              <a:rPr sz="1600" b="1" spc="-10" dirty="0">
                <a:latin typeface="Calibri"/>
                <a:cs typeface="Calibri"/>
              </a:rPr>
              <a:t>zawodu,</a:t>
            </a:r>
            <a:endParaRPr sz="1600" dirty="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buChar char="-"/>
              <a:tabLst>
                <a:tab pos="121285" algn="l"/>
              </a:tabLst>
            </a:pPr>
            <a:r>
              <a:rPr sz="1600" b="1" spc="-5" dirty="0">
                <a:latin typeface="Calibri"/>
                <a:cs typeface="Calibri"/>
              </a:rPr>
              <a:t>pedagogiki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specjalnej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dla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nauczycieli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praktycznej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nauki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zawodu,</a:t>
            </a:r>
            <a:endParaRPr sz="1600" dirty="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buChar char="-"/>
              <a:tabLst>
                <a:tab pos="121285" algn="l"/>
              </a:tabLst>
            </a:pPr>
            <a:r>
              <a:rPr sz="1600" b="1" spc="-10" dirty="0">
                <a:latin typeface="Calibri"/>
                <a:cs typeface="Calibri"/>
              </a:rPr>
              <a:t>wychowania</a:t>
            </a:r>
            <a:r>
              <a:rPr sz="1600" b="1" spc="-5" dirty="0">
                <a:latin typeface="Calibri"/>
                <a:cs typeface="Calibri"/>
              </a:rPr>
              <a:t> do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życia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w</a:t>
            </a:r>
            <a:r>
              <a:rPr sz="1600" b="1" spc="-10" dirty="0">
                <a:latin typeface="Calibri"/>
                <a:cs typeface="Calibri"/>
              </a:rPr>
              <a:t> rodzinie,</a:t>
            </a:r>
            <a:endParaRPr sz="1600" dirty="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buChar char="-"/>
              <a:tabLst>
                <a:tab pos="121285" algn="l"/>
              </a:tabLst>
            </a:pPr>
            <a:r>
              <a:rPr sz="1600" b="1" spc="-10" dirty="0">
                <a:latin typeface="Calibri"/>
                <a:cs typeface="Calibri"/>
              </a:rPr>
              <a:t>zarządzania oświatą.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8902" y="396874"/>
            <a:ext cx="510540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KURSY</a:t>
            </a:r>
            <a:r>
              <a:rPr sz="20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15" dirty="0">
                <a:solidFill>
                  <a:srgbClr val="FFFFFF"/>
                </a:solidFill>
                <a:latin typeface="Arial"/>
                <a:cs typeface="Arial"/>
              </a:rPr>
              <a:t>KWALIFIKACYJNE</a:t>
            </a:r>
            <a:r>
              <a:rPr sz="2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W 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ZAKRESIE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95075" y="5128768"/>
            <a:ext cx="1739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-15" dirty="0">
                <a:latin typeface="+mj-lt"/>
                <a:cs typeface="Georgia"/>
              </a:rPr>
              <a:t>13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016" y="2592324"/>
            <a:ext cx="6757403" cy="9448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851628" y="2797175"/>
            <a:ext cx="42792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KURSY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NADAJĄCE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UPRAWNIENIA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10932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9346" y="427736"/>
            <a:ext cx="544766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SIECI</a:t>
            </a: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WSPÓŁPRACY</a:t>
            </a:r>
            <a:r>
              <a:rPr sz="2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20" dirty="0">
                <a:solidFill>
                  <a:srgbClr val="FFFFFF"/>
                </a:solidFill>
                <a:latin typeface="Arial"/>
                <a:cs typeface="Arial"/>
              </a:rPr>
              <a:t>SAMOKSZTAŁCENIA</a:t>
            </a:r>
            <a:endParaRPr sz="20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7825" y="1238250"/>
            <a:ext cx="6929755" cy="640715"/>
            <a:chOff x="377825" y="1238250"/>
            <a:chExt cx="6929755" cy="640715"/>
          </a:xfrm>
        </p:grpSpPr>
        <p:sp>
          <p:nvSpPr>
            <p:cNvPr id="5" name="object 5"/>
            <p:cNvSpPr/>
            <p:nvPr/>
          </p:nvSpPr>
          <p:spPr>
            <a:xfrm>
              <a:off x="377825" y="1238249"/>
              <a:ext cx="6929755" cy="640715"/>
            </a:xfrm>
            <a:custGeom>
              <a:avLst/>
              <a:gdLst/>
              <a:ahLst/>
              <a:cxnLst/>
              <a:rect l="l" t="t" r="r" b="b"/>
              <a:pathLst>
                <a:path w="6929755" h="640714">
                  <a:moveTo>
                    <a:pt x="6929437" y="0"/>
                  </a:moveTo>
                  <a:lnTo>
                    <a:pt x="5159146" y="0"/>
                  </a:lnTo>
                  <a:lnTo>
                    <a:pt x="0" y="0"/>
                  </a:lnTo>
                  <a:lnTo>
                    <a:pt x="0" y="640092"/>
                  </a:lnTo>
                  <a:lnTo>
                    <a:pt x="5159146" y="640092"/>
                  </a:lnTo>
                  <a:lnTo>
                    <a:pt x="6929437" y="640092"/>
                  </a:lnTo>
                  <a:lnTo>
                    <a:pt x="6929437" y="0"/>
                  </a:lnTo>
                  <a:close/>
                </a:path>
              </a:pathLst>
            </a:custGeom>
            <a:solidFill>
              <a:srgbClr val="E4752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5644" y="1345692"/>
              <a:ext cx="963167" cy="5135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3079" y="1345692"/>
              <a:ext cx="1677923" cy="513587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483636"/>
              </p:ext>
            </p:extLst>
          </p:nvPr>
        </p:nvGraphicFramePr>
        <p:xfrm>
          <a:off x="363537" y="1223962"/>
          <a:ext cx="6929754" cy="3392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765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76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404">
                <a:tc>
                  <a:txBody>
                    <a:bodyPr/>
                    <a:lstStyle/>
                    <a:p>
                      <a:pPr marL="281305" marR="381635" indent="-210820">
                        <a:lnSpc>
                          <a:spcPct val="120000"/>
                        </a:lnSpc>
                        <a:spcBef>
                          <a:spcPts val="210"/>
                        </a:spcBef>
                      </a:pPr>
                      <a:r>
                        <a:rPr sz="1500" spc="5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ć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spó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ł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ac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 sa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oksz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ł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ia</a:t>
                      </a:r>
                      <a:r>
                        <a:rPr sz="15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ek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ó</a:t>
                      </a:r>
                      <a:r>
                        <a:rPr sz="1500" spc="-10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, 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ó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sz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ob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j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ę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 s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ano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sk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5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cze.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266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0" indent="8572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Bloch</a:t>
                      </a:r>
                    </a:p>
                    <a:p>
                      <a:pPr marL="43878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Grzesiak</a:t>
                      </a:r>
                    </a:p>
                  </a:txBody>
                  <a:tcPr marL="0" marR="0" marT="882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402">
                <a:tc>
                  <a:txBody>
                    <a:bodyPr/>
                    <a:lstStyle/>
                    <a:p>
                      <a:pPr marL="281305" marR="1101725" indent="-210820">
                        <a:lnSpc>
                          <a:spcPct val="120000"/>
                        </a:lnSpc>
                        <a:spcBef>
                          <a:spcPts val="210"/>
                        </a:spcBef>
                      </a:pPr>
                      <a:r>
                        <a:rPr sz="1500" spc="5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ć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spó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ł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ac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 sa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oksz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ł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ia</a:t>
                      </a:r>
                      <a:r>
                        <a:rPr sz="15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kad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ry  kierowniczej</a:t>
                      </a:r>
                      <a:r>
                        <a:rPr sz="15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0" dirty="0">
                          <a:latin typeface="Arial MT"/>
                          <a:cs typeface="Arial MT"/>
                        </a:rPr>
                        <a:t>oświaty</a:t>
                      </a:r>
                      <a:r>
                        <a:rPr sz="1500" spc="-114" dirty="0">
                          <a:latin typeface="Arial MT"/>
                          <a:cs typeface="Arial MT"/>
                        </a:rPr>
                        <a:t>.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266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50" indent="-10477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Bloch</a:t>
                      </a:r>
                    </a:p>
                    <a:p>
                      <a:pPr marL="43878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Grzesiak</a:t>
                      </a:r>
                    </a:p>
                  </a:txBody>
                  <a:tcPr marL="0" marR="0" marT="882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01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500" spc="5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500" spc="-5" dirty="0">
                          <a:latin typeface="Arial MT"/>
                          <a:cs typeface="Arial MT"/>
                        </a:rPr>
                        <a:t>Matematyka</a:t>
                      </a:r>
                      <a:r>
                        <a:rPr lang="pl-PL" sz="1500" spc="-5" baseline="0" dirty="0">
                          <a:latin typeface="Arial MT"/>
                          <a:cs typeface="Arial MT"/>
                        </a:rPr>
                        <a:t> w działaniu.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1422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lang="pl-PL" sz="1400" spc="-5" dirty="0">
                          <a:latin typeface="Arial MT"/>
                          <a:cs typeface="Arial MT"/>
                        </a:rPr>
                        <a:t>  M.</a:t>
                      </a:r>
                      <a:r>
                        <a:rPr lang="pl-PL" sz="1400" spc="-5" baseline="0" dirty="0">
                          <a:latin typeface="Arial MT"/>
                          <a:cs typeface="Arial MT"/>
                        </a:rPr>
                        <a:t> Konsek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70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500" spc="5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ć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naucz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li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do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adcó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za</a:t>
                      </a:r>
                      <a:r>
                        <a:rPr sz="1500" spc="-1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odo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wy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ch.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514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1975" indent="-11430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Ficek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86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00" spc="5" dirty="0">
                          <a:latin typeface="Arial MT"/>
                          <a:cs typeface="Arial MT"/>
                        </a:rPr>
                        <a:t>5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5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ć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szkó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ł</a:t>
                      </a:r>
                      <a:r>
                        <a:rPr sz="15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„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yw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5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ab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5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ak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yw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h</a:t>
                      </a:r>
                      <a:r>
                        <a:rPr sz="15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naucz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500" spc="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li”</a:t>
                      </a:r>
                    </a:p>
                    <a:p>
                      <a:pPr marL="2813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500" spc="-5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5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5" dirty="0" err="1">
                          <a:latin typeface="Arial MT"/>
                          <a:cs typeface="Arial MT"/>
                        </a:rPr>
                        <a:t>edycja</a:t>
                      </a:r>
                      <a:r>
                        <a:rPr sz="15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5" dirty="0">
                          <a:latin typeface="Arial MT"/>
                          <a:cs typeface="Arial MT"/>
                        </a:rPr>
                        <a:t>VI</a:t>
                      </a:r>
                      <a:endParaRPr sz="1500" dirty="0">
                        <a:latin typeface="Arial MT"/>
                        <a:cs typeface="Arial MT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561975" indent="-11430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Ficek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377825" y="5139557"/>
            <a:ext cx="191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0" dirty="0">
                <a:latin typeface="+mj-lt"/>
                <a:cs typeface="Georgia"/>
              </a:rPr>
              <a:t>14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17048" y="4695444"/>
            <a:ext cx="1174413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24224"/>
              </p:ext>
            </p:extLst>
          </p:nvPr>
        </p:nvGraphicFramePr>
        <p:xfrm>
          <a:off x="914400" y="1022346"/>
          <a:ext cx="6172200" cy="36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6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448"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Kadra</a:t>
                      </a:r>
                      <a:r>
                        <a:rPr sz="1400" spc="-4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kierownicza</a:t>
                      </a:r>
                      <a:r>
                        <a:rPr sz="1400" spc="-6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oświaty</a:t>
                      </a:r>
                      <a:r>
                        <a:rPr sz="1400" spc="-10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47"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II.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Edukacja</a:t>
                      </a:r>
                      <a:r>
                        <a:rPr sz="1400" spc="-4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przedszkolna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wczesnoszkolna.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III.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Przedmioty</a:t>
                      </a:r>
                      <a:r>
                        <a:rPr sz="1400" spc="-6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humanistyczne.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806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9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IV.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J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ę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z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k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ob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c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.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806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1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V.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Przedmioty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matematyczno-przyrodnicze.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47"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VI.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Przedmioty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artystyczne.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VII.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Technologie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informacyjne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400" spc="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komunikacyjne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nauczaniu.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VIII.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Pomoc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psychologiczno-pedagogiczna.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IX.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Prawo</a:t>
                      </a:r>
                      <a:r>
                        <a:rPr sz="1400" spc="-4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oświatowe</a:t>
                      </a:r>
                      <a:r>
                        <a:rPr sz="1400" spc="-7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47"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X.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Preorientacja</a:t>
                      </a:r>
                      <a:r>
                        <a:rPr sz="1400" spc="-6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zawodowa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/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doradztwo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zawodowe.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XI.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Um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j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ę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no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śc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400" spc="-4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wy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c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ho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cz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.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47"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XII.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Wychowanie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fizyczne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edukacja</a:t>
                      </a:r>
                      <a:r>
                        <a:rPr sz="1400" spc="-5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prozdrowotna.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48"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XIII.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Warsztat</a:t>
                      </a:r>
                      <a:r>
                        <a:rPr sz="1400" spc="-6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pracy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nauczyciela.</a:t>
                      </a:r>
                      <a:endParaRPr sz="14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89115" y="5139557"/>
            <a:ext cx="1974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75" dirty="0">
                <a:latin typeface="+mj-lt"/>
                <a:cs typeface="Georgia"/>
              </a:rPr>
              <a:t>15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53328" y="384079"/>
            <a:ext cx="226377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WYKAZ</a:t>
            </a:r>
            <a:r>
              <a:rPr sz="20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DZIAŁÓW</a:t>
            </a:r>
            <a:endParaRPr sz="205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477000" y="1631950"/>
            <a:ext cx="76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859616"/>
              </p:ext>
            </p:extLst>
          </p:nvPr>
        </p:nvGraphicFramePr>
        <p:xfrm>
          <a:off x="628650" y="1068387"/>
          <a:ext cx="6514465" cy="3644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5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Realizacja</a:t>
                      </a:r>
                      <a:r>
                        <a:rPr lang="pl-PL" sz="1000" spc="-10" baseline="0" dirty="0">
                          <a:latin typeface="Arial MT"/>
                          <a:cs typeface="Arial MT"/>
                        </a:rPr>
                        <a:t> kontroli zarządczej w placówce oświatowej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20">
                <a:tc>
                  <a:txBody>
                    <a:bodyPr/>
                    <a:lstStyle/>
                    <a:p>
                      <a:pPr marL="279400" marR="538480" indent="-2089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I/2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Tworzenie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zespołów.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Ustalanie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precyzyjnych</a:t>
                      </a:r>
                      <a:r>
                        <a:rPr sz="100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zasad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płynnej</a:t>
                      </a:r>
                      <a:r>
                        <a:rPr sz="100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komunikacji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dyrektora </a:t>
                      </a:r>
                      <a:r>
                        <a:rPr sz="1000" spc="-2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zespołem. Praca 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napięciem w zespole, właściwe motywowanie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!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I/3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Nadzór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pedagogiczny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pigułce.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013" indent="-1397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69875" indent="-18256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-1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Sieć</a:t>
                      </a:r>
                      <a:r>
                        <a:rPr sz="1000" b="1" spc="-2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współpracy</a:t>
                      </a:r>
                      <a:r>
                        <a:rPr sz="1000" b="1" spc="-4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2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samokształcenia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(Warsztaty</a:t>
                      </a:r>
                      <a:r>
                        <a:rPr sz="1000" b="1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sz="1000" b="1" spc="-1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zakresie</a:t>
                      </a:r>
                      <a:r>
                        <a:rPr sz="1000" b="1" spc="-1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organizacji</a:t>
                      </a:r>
                      <a:r>
                        <a:rPr sz="1000" b="1" spc="-1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zarządzania</a:t>
                      </a:r>
                      <a:r>
                        <a:rPr sz="1000" b="1" spc="-1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placówce</a:t>
                      </a:r>
                      <a:r>
                        <a:rPr sz="1000" b="1" spc="-2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oświatowej)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0675" indent="-233363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S.</a:t>
                      </a:r>
                      <a:r>
                        <a:rPr sz="1000" b="1" spc="-5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Bloch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239713" indent="-1524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J.</a:t>
                      </a:r>
                      <a:r>
                        <a:rPr sz="1000" b="1" spc="-5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Grzesiak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I/4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Statut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– dokument wszechstronny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7175" indent="-169863"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84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I/5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Zasady udzielania i przyjmowania informacji zwrotnej w radzie pedagogicznej.</a:t>
                      </a:r>
                    </a:p>
                  </a:txBody>
                  <a:tcPr marL="0" marR="0" marT="4381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Warczok</a:t>
                      </a:r>
                      <a:br>
                        <a:rPr lang="pl-PL" sz="1000" spc="-5" baseline="0" dirty="0">
                          <a:latin typeface="Arial MT"/>
                          <a:cs typeface="Arial MT"/>
                        </a:rPr>
                      </a:b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A. 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28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I/6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Uwzględnienie</a:t>
                      </a:r>
                      <a:r>
                        <a:rPr sz="100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zróżnicowanych</a:t>
                      </a:r>
                      <a:r>
                        <a:rPr sz="1000" spc="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potrzeb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edukacyjnych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uczniów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procesie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 err="1">
                          <a:latin typeface="Arial MT"/>
                          <a:cs typeface="Arial MT"/>
                        </a:rPr>
                        <a:t>kształcenia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/>
                      </a:r>
                      <a:br>
                        <a:rPr lang="pl-PL" sz="1000" spc="0" dirty="0">
                          <a:latin typeface="Arial MT"/>
                          <a:cs typeface="Arial MT"/>
                        </a:rPr>
                      </a:b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    </a:t>
                      </a:r>
                      <a:r>
                        <a:rPr sz="1000" spc="-10" dirty="0" err="1">
                          <a:latin typeface="Arial MT"/>
                          <a:cs typeface="Arial MT"/>
                        </a:rPr>
                        <a:t>Przestrzeganie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zapisów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poradni</a:t>
                      </a:r>
                      <a:r>
                        <a:rPr sz="1000" spc="29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psychologiczno-pedagogicznych.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27013" indent="-1397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I/7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Utrzymywanie równowagi między pracą a życiem prywatnym. Radzenie sobie ze stresem.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2888" indent="-1555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57175" indent="-16986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spc="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lang="pl-PL" sz="1000" spc="5" baseline="0" dirty="0">
                          <a:latin typeface="Arial MT"/>
                          <a:cs typeface="Arial MT"/>
                        </a:rPr>
                        <a:t> 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9592" y="389255"/>
            <a:ext cx="42684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097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	KADRA</a:t>
            </a:r>
            <a:r>
              <a:rPr sz="20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KIEROWNICZA</a:t>
            </a:r>
            <a:r>
              <a:rPr sz="20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OŚWIATY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650" y="5184045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50" dirty="0">
                <a:latin typeface="+mj-lt"/>
                <a:cs typeface="Georgia"/>
              </a:rPr>
              <a:t>16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63334" y="4739932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113" y="0"/>
            <a:ext cx="7769859" cy="5544820"/>
            <a:chOff x="3047" y="0"/>
            <a:chExt cx="7769859" cy="554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0"/>
              <a:ext cx="7769351" cy="55443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3551" y="4695444"/>
              <a:ext cx="1245095" cy="641603"/>
            </a:xfrm>
            <a:prstGeom prst="rect">
              <a:avLst/>
            </a:prstGeom>
          </p:spPr>
        </p:pic>
      </p:grp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72657"/>
              </p:ext>
            </p:extLst>
          </p:nvPr>
        </p:nvGraphicFramePr>
        <p:xfrm>
          <a:off x="609601" y="641350"/>
          <a:ext cx="6566534" cy="38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6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3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I/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8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Zarządzanie,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decyzja,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uchwała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dylematy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normatywne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dyrektora.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44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 err="1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68288" indent="-476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71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9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Współpraca szkoły z rodzicami i środowiskiem lokalnym.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44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749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A. Zimończyk</a:t>
                      </a:r>
                      <a:br>
                        <a:rPr lang="pl-PL" sz="1000" spc="-5" dirty="0">
                          <a:latin typeface="Arial MT"/>
                          <a:cs typeface="Arial MT"/>
                        </a:rPr>
                      </a:br>
                      <a:r>
                        <a:rPr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Warczok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46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0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20" dirty="0">
                          <a:latin typeface="Arial MT"/>
                          <a:cs typeface="Arial MT"/>
                        </a:rPr>
                        <a:t>Jak promować swoją szkołę w środowisku</a:t>
                      </a:r>
                      <a:r>
                        <a:rPr lang="pl-PL" sz="1000" spc="-20" baseline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20" dirty="0">
                          <a:latin typeface="Arial MT"/>
                          <a:cs typeface="Arial MT"/>
                        </a:rPr>
                        <a:t>?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14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50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20" dirty="0">
                          <a:latin typeface="Arial MT"/>
                          <a:cs typeface="Arial MT"/>
                        </a:rPr>
                        <a:t>Jak skutecznie i prawidłowo czytać i rozumieć akty prawne oraz wykorzystywać je </a:t>
                      </a:r>
                      <a:br>
                        <a:rPr lang="pl-PL" sz="1000" spc="-20" dirty="0">
                          <a:latin typeface="Arial MT"/>
                          <a:cs typeface="Arial MT"/>
                        </a:rPr>
                      </a:br>
                      <a:r>
                        <a:rPr lang="pl-PL" sz="1000" spc="-20" dirty="0">
                          <a:latin typeface="Arial MT"/>
                          <a:cs typeface="Arial MT"/>
                        </a:rPr>
                        <a:t>        w codziennej pracy?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 B.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55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Mentor-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zadania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wynikające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przepisów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 err="1">
                          <a:latin typeface="Arial MT"/>
                          <a:cs typeface="Arial MT"/>
                        </a:rPr>
                        <a:t>prawnych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 Wsparcie dla nauczycieli.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J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G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36538" indent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50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25" dirty="0">
                          <a:latin typeface="Arial MT"/>
                          <a:cs typeface="Arial MT"/>
                        </a:rPr>
                        <a:t>Odkrywanie potencjału nauczycieli i uczniów-skuteczne narzędzia diagnozy i praktyczne</a:t>
                      </a:r>
                      <a:r>
                        <a:rPr lang="pl-PL" sz="1000" spc="-25" baseline="0" dirty="0">
                          <a:latin typeface="Arial MT"/>
                          <a:cs typeface="Arial MT"/>
                        </a:rPr>
                        <a:t>         </a:t>
                      </a:r>
                      <a:br>
                        <a:rPr lang="pl-PL" sz="1000" spc="-25" baseline="0" dirty="0">
                          <a:latin typeface="Arial MT"/>
                          <a:cs typeface="Arial MT"/>
                        </a:rPr>
                      </a:br>
                      <a:r>
                        <a:rPr lang="pl-PL" sz="1000" spc="-25" baseline="0" dirty="0">
                          <a:latin typeface="Arial MT"/>
                          <a:cs typeface="Arial MT"/>
                        </a:rPr>
                        <a:t>        </a:t>
                      </a:r>
                      <a:r>
                        <a:rPr lang="pl-PL" sz="1000" spc="-25" dirty="0">
                          <a:latin typeface="Arial MT"/>
                          <a:cs typeface="Arial MT"/>
                        </a:rPr>
                        <a:t>rozwiązania dla szkół i placówek.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J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5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374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9250" marR="398145" indent="-279400">
                        <a:lnSpc>
                          <a:spcPct val="12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Pozyskiwanie funduszy pozabudżetowych. Pisanie i uzasadnianie projektów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7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K.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Wróbel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14325" marR="625475" indent="-244475">
                        <a:lnSpc>
                          <a:spcPct val="120000"/>
                        </a:lnSpc>
                        <a:spcBef>
                          <a:spcPts val="61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5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Przestrzeganie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praw dziecka, w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tym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zapewnienie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bezpiecznych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higienicznych </a:t>
                      </a:r>
                      <a:r>
                        <a:rPr sz="1000" spc="-2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warunków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wychowania</a:t>
                      </a:r>
                      <a:r>
                        <a:rPr sz="100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opieki.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74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146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31788" indent="-635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323">
                <a:tc>
                  <a:txBody>
                    <a:bodyPr/>
                    <a:lstStyle/>
                    <a:p>
                      <a:pPr marL="314325" marR="625475" indent="-244475">
                        <a:lnSpc>
                          <a:spcPct val="120000"/>
                        </a:lnSpc>
                        <a:spcBef>
                          <a:spcPts val="61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I/16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>Realizacja zapisów Zintegrowanej Strategii Umiejętności 2030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- 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>kadra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z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>arządzająca.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74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1788" indent="-635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S. 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604298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992620" y="5139557"/>
            <a:ext cx="1835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20" dirty="0">
                <a:latin typeface="+mj-lt"/>
                <a:cs typeface="Georgia"/>
              </a:rPr>
              <a:t>17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3100" y="5139557"/>
            <a:ext cx="184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0" dirty="0">
                <a:latin typeface="+mj-lt"/>
                <a:cs typeface="Georgia"/>
              </a:rPr>
              <a:t>18</a:t>
            </a:r>
            <a:endParaRPr sz="1200" dirty="0">
              <a:latin typeface="+mj-lt"/>
              <a:cs typeface="Georgi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547193"/>
              </p:ext>
            </p:extLst>
          </p:nvPr>
        </p:nvGraphicFramePr>
        <p:xfrm>
          <a:off x="673100" y="1116012"/>
          <a:ext cx="6445250" cy="34702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4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0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Temat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889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Koordynator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6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Szachy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przedszkolu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szkole.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79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538" indent="-27622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249">
                <a:tc>
                  <a:txBody>
                    <a:bodyPr/>
                    <a:lstStyle/>
                    <a:p>
                      <a:pPr marL="1273810" marR="575310" indent="-694055">
                        <a:lnSpc>
                          <a:spcPct val="120000"/>
                        </a:lnSpc>
                        <a:spcBef>
                          <a:spcPts val="295"/>
                        </a:spcBef>
                      </a:pPr>
                      <a:r>
                        <a:rPr sz="1000" b="1" spc="-1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Wpływ</a:t>
                      </a:r>
                      <a:r>
                        <a:rPr sz="1000" b="1" spc="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zaburzeń</a:t>
                      </a:r>
                      <a:r>
                        <a:rPr sz="1000" b="1" spc="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integracji</a:t>
                      </a:r>
                      <a:r>
                        <a:rPr sz="1000" b="1" spc="-1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sensorycznej</a:t>
                      </a:r>
                      <a:r>
                        <a:rPr sz="1000" b="1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1000" b="1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funkcjonowanie</a:t>
                      </a:r>
                      <a:r>
                        <a:rPr sz="1000" b="1" spc="-2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dziecka </a:t>
                      </a:r>
                      <a:r>
                        <a:rPr sz="1000" b="1" spc="-26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przedszkolu</a:t>
                      </a:r>
                      <a:r>
                        <a:rPr sz="1000" b="1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szkole.</a:t>
                      </a:r>
                      <a:r>
                        <a:rPr sz="1000" b="1" spc="-2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Diagnoza i terapia </a:t>
                      </a:r>
                      <a:r>
                        <a:rPr sz="1000" b="1" spc="-1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SI.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44488" indent="-257175" algn="l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S.</a:t>
                      </a:r>
                      <a:r>
                        <a:rPr sz="1000" b="1" spc="-50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B1031"/>
                          </a:solidFill>
                          <a:latin typeface="Arial"/>
                          <a:cs typeface="Arial"/>
                        </a:rPr>
                        <a:t>Bloch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6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40"/>
                        </a:spcBef>
                        <a:tabLst>
                          <a:tab pos="4535805" algn="l"/>
                        </a:tabLst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II/2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Odkrywamy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zawody.</a:t>
                      </a:r>
                      <a:r>
                        <a:rPr sz="1000" spc="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Preorientacja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zawodowa.	</a:t>
                      </a:r>
                      <a:r>
                        <a:rPr sz="1000" b="1" i="1" spc="-5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6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II/3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Piosenka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sportowa.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85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538" indent="-27622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83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II/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Po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l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tań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u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</a:p>
                  </a:txBody>
                  <a:tcPr marL="0" marR="0" marT="806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538" indent="-2762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269875" indent="-20002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II/5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Realizacja podstawy programowej wychowania przedszkolnego i edukacji   wczesnoszkolnej w gospodarstwie wiejskim. Bezpieczne wycieczki.</a:t>
                      </a:r>
                    </a:p>
                    <a:p>
                      <a:pPr marL="70485">
                        <a:lnSpc>
                          <a:spcPct val="100000"/>
                        </a:lnSpc>
                      </a:pP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282575" indent="-195263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S. Bloch</a:t>
                      </a:r>
                    </a:p>
                    <a:p>
                      <a:pPr marL="282575" indent="-195263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76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II/6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Cyferki,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literki,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figury,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obrazki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rozwijanie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koncentracji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spostrzegawczości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79400">
                        <a:lnSpc>
                          <a:spcPct val="100000"/>
                        </a:lnSpc>
                        <a:tabLst>
                          <a:tab pos="4578985" algn="l"/>
                        </a:tabLst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u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przedszkolaka.	</a:t>
                      </a:r>
                      <a:r>
                        <a:rPr sz="1000" b="1" i="1" spc="-5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333375" indent="-24606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63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II/7 Realizacja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podstawy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programowej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>po</a:t>
                      </a:r>
                      <a:r>
                        <a:rPr sz="1000" spc="-10" dirty="0" err="1">
                          <a:latin typeface="Arial MT"/>
                          <a:cs typeface="Arial MT"/>
                        </a:rPr>
                        <a:t>przez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30" dirty="0">
                          <a:latin typeface="Arial MT"/>
                          <a:cs typeface="Arial MT"/>
                        </a:rPr>
                        <a:t>różne </a:t>
                      </a:r>
                      <a:r>
                        <a:rPr sz="1000" spc="-15" dirty="0" err="1">
                          <a:latin typeface="Arial MT"/>
                          <a:cs typeface="Arial MT"/>
                        </a:rPr>
                        <a:t>zabawy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aktywności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dziecka.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0" indent="-230188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5250" y="389255"/>
            <a:ext cx="66065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1465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II	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EDUKACJA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PRZEDSZKOLNA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WCZESNOSZKOLNA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979466"/>
              </p:ext>
            </p:extLst>
          </p:nvPr>
        </p:nvGraphicFramePr>
        <p:xfrm>
          <a:off x="584200" y="942975"/>
          <a:ext cx="6602095" cy="3702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II/8 Innowacje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pedagogiczne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eksperymenty w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edukacji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wczesnoszkolnej.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1638" indent="-31432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Konsek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7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II/9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Zabawy matematyczne – niezwyczajne pomysły i rozwiązania.</a:t>
                      </a: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075" indent="-131763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7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II/10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Mój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przyjaciel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robot.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7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II/11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Matematyka w zabawie ukryta – tabliczka mnożenia – część I.</a:t>
                      </a: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7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Matematyka w zabawie ukryta – dodawanie  i odejmowanie część II.</a:t>
                      </a: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1085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411835"/>
                  </a:ext>
                </a:extLst>
              </a:tr>
              <a:tr h="3767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  <a:tabLst>
                          <a:tab pos="4316095" algn="l"/>
                        </a:tabLst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Interaktywne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gry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zabawy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przedszkolu.	</a:t>
                      </a:r>
                      <a:r>
                        <a:rPr sz="1000" b="1" i="1" spc="-5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indent="-268288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80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Edukacja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szyfrem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aplikacje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do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kreowania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zagadek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opartych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kodowaniu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492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dekodowaniu.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488" indent="-1301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7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II/15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STEAM naturalnie. Warsztaty stacjonarno-terenowe.                                 </a:t>
                      </a:r>
                      <a:r>
                        <a:rPr lang="pl-PL" sz="1000" b="1" i="1" spc="-1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Nowość</a:t>
                      </a: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488" indent="-1301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II/16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Inspirujące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technologie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(TIK)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edukacji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przedszkolnej/wczesnoszkolnej.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488" indent="-1301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999605" y="5139557"/>
            <a:ext cx="1866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0" dirty="0">
                <a:latin typeface="+mj-lt"/>
                <a:cs typeface="Georgia"/>
              </a:rPr>
              <a:t>19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64"/>
            <a:ext cx="7767955" cy="55499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95400" y="338839"/>
            <a:ext cx="3124200" cy="259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/>
              <a:t>www.wom.edu.pl</a:t>
            </a:r>
          </a:p>
          <a:p>
            <a:pPr>
              <a:lnSpc>
                <a:spcPct val="150000"/>
              </a:lnSpc>
            </a:pPr>
            <a:r>
              <a:rPr lang="pl-PL" sz="1500" b="1" dirty="0"/>
              <a:t>sekretariat:</a:t>
            </a:r>
            <a:r>
              <a:rPr lang="pl-PL" sz="1500" dirty="0"/>
              <a:t> info@wom.edu.pl</a:t>
            </a:r>
          </a:p>
          <a:p>
            <a:pPr>
              <a:lnSpc>
                <a:spcPct val="150000"/>
              </a:lnSpc>
            </a:pPr>
            <a:r>
              <a:rPr lang="pl-PL" sz="1500" b="1" dirty="0"/>
              <a:t>dział szkoleń: </a:t>
            </a:r>
            <a:r>
              <a:rPr lang="pl-PL" sz="1500" dirty="0"/>
              <a:t>edu@wom.edu.pl</a:t>
            </a:r>
          </a:p>
          <a:p>
            <a:pPr>
              <a:lnSpc>
                <a:spcPct val="150000"/>
              </a:lnSpc>
            </a:pPr>
            <a:r>
              <a:rPr lang="pl-PL" sz="1500" b="1" dirty="0"/>
              <a:t>Tel: </a:t>
            </a:r>
            <a:r>
              <a:rPr lang="pl-PL" sz="1500" dirty="0"/>
              <a:t>32 424 74 72</a:t>
            </a:r>
          </a:p>
          <a:p>
            <a:pPr>
              <a:lnSpc>
                <a:spcPct val="150000"/>
              </a:lnSpc>
            </a:pPr>
            <a:r>
              <a:rPr lang="pl-PL" sz="1500" b="1" dirty="0"/>
              <a:t>NIP: </a:t>
            </a:r>
            <a:r>
              <a:rPr lang="pl-PL" sz="1500" dirty="0"/>
              <a:t>642 295 65 05</a:t>
            </a:r>
          </a:p>
          <a:p>
            <a:pPr>
              <a:lnSpc>
                <a:spcPct val="150000"/>
              </a:lnSpc>
            </a:pPr>
            <a:r>
              <a:rPr lang="pl-PL" sz="1500" b="1" dirty="0"/>
              <a:t>REGON: </a:t>
            </a:r>
            <a:r>
              <a:rPr lang="pl-PL" sz="1500" dirty="0"/>
              <a:t>240 443 332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295400" y="2513370"/>
            <a:ext cx="2155077" cy="402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500" b="1" dirty="0"/>
              <a:t>ISBN: </a:t>
            </a:r>
            <a:r>
              <a:rPr lang="pl-PL" sz="1500" spc="-5" dirty="0">
                <a:cs typeface="Calibri"/>
              </a:rPr>
              <a:t>978-83-955691-4-2</a:t>
            </a:r>
            <a:endParaRPr lang="pl-PL" sz="15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11822" y="3231963"/>
            <a:ext cx="3502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/>
              <a:t>JEDNOSTKA OŚWIATOWA SAMORZĄDU WOJEWÓDZTWA ŚLĄSKIEGO AKREDYTOWANA </a:t>
            </a:r>
          </a:p>
          <a:p>
            <a:pPr algn="ctr">
              <a:lnSpc>
                <a:spcPct val="150000"/>
              </a:lnSpc>
            </a:pPr>
            <a:r>
              <a:rPr lang="pl-PL" sz="1600" b="1" dirty="0"/>
              <a:t>PRZEZ ŚLĄSKIEGO KURATORA OŚWIATY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9" t="8990" r="10267" b="12903"/>
          <a:stretch/>
        </p:blipFill>
        <p:spPr>
          <a:xfrm>
            <a:off x="4114800" y="543071"/>
            <a:ext cx="2819400" cy="43434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09600" y="4764876"/>
            <a:ext cx="342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Zdjęcia na okładce: S. Bloch, A. </a:t>
            </a:r>
            <a:r>
              <a:rPr lang="pl-PL" sz="1050" dirty="0" err="1" smtClean="0"/>
              <a:t>Kucharczak</a:t>
            </a:r>
            <a:r>
              <a:rPr lang="pl-PL" sz="1050" dirty="0" smtClean="0"/>
              <a:t>, D. Gajda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747229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15355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853181"/>
              </p:ext>
            </p:extLst>
          </p:nvPr>
        </p:nvGraphicFramePr>
        <p:xfrm>
          <a:off x="628650" y="1031875"/>
          <a:ext cx="6490334" cy="34451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5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II/1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7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Metod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śc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u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l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ó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  <a:p>
                      <a:pPr marL="349250" indent="-261938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II/18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Kodowanie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prosta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sprawa,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super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nauka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zabawa.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33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II/19 </a:t>
                      </a:r>
                      <a:r>
                        <a:rPr lang="pl-PL" sz="1000" spc="-15" dirty="0">
                          <a:latin typeface="Arial MT"/>
                          <a:cs typeface="Arial MT"/>
                        </a:rPr>
                        <a:t>Moc zaklęta w książkach - literatura jako narzędzie terapeutyczne, edukacyjne </a:t>
                      </a:r>
                      <a:br>
                        <a:rPr lang="pl-PL" sz="1000" spc="-15" dirty="0">
                          <a:latin typeface="Arial MT"/>
                          <a:cs typeface="Arial MT"/>
                        </a:rPr>
                      </a:br>
                      <a:r>
                        <a:rPr lang="pl-PL" sz="1000" spc="-15" dirty="0">
                          <a:latin typeface="Arial MT"/>
                          <a:cs typeface="Arial MT"/>
                        </a:rPr>
                        <a:t>         i wychowawcze.</a:t>
                      </a: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 err="1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 err="1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 err="1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 err="1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 err="1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 err="1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 err="1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 err="1">
                          <a:latin typeface="Arial MT"/>
                          <a:cs typeface="Arial MT"/>
                        </a:rPr>
                        <a:t>a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/>
                      </a:r>
                      <a:br>
                        <a:rPr lang="pl-PL" sz="1000" dirty="0">
                          <a:latin typeface="Arial MT"/>
                          <a:cs typeface="Arial MT"/>
                        </a:rPr>
                      </a:br>
                      <a:r>
                        <a:rPr lang="pl-PL" sz="1000" dirty="0">
                          <a:latin typeface="Arial MT"/>
                          <a:cs typeface="Arial MT"/>
                        </a:rPr>
                        <a:t>M. 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II/20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Jestem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samodzielny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dobrze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funkcjonuję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grupie.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co jeśli nie potrafię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?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492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profilaktyczne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sposoby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wspierania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rozwoju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emocjonalnego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dzieci.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0" indent="-261938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93675" indent="-10636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8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II/21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Programowanie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dla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najmłodszych.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II/22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Badam,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poszukuję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wiem</a:t>
                      </a:r>
                      <a:r>
                        <a:rPr sz="10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edukacja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przyrodnicza</a:t>
                      </a:r>
                      <a:r>
                        <a:rPr sz="1000" spc="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klasach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młodszych.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902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II/23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Pudełka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indywidualne</a:t>
                      </a:r>
                      <a:r>
                        <a:rPr sz="1000" spc="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potrzeby.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23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563" indent="-952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31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II/24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Wykorzystanie teatrzyku Kamishibai.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indent="17463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pl-PL" sz="1000" spc="40" baseline="0" dirty="0">
                          <a:latin typeface="Arial MT"/>
                          <a:cs typeface="Arial MT"/>
                        </a:rPr>
                        <a:t>M. Konsek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29536" y="5139557"/>
            <a:ext cx="193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0" dirty="0">
                <a:latin typeface="+mj-lt"/>
                <a:cs typeface="Georgia"/>
              </a:rPr>
              <a:t>20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554066"/>
              </p:ext>
            </p:extLst>
          </p:nvPr>
        </p:nvGraphicFramePr>
        <p:xfrm>
          <a:off x="725487" y="1254125"/>
          <a:ext cx="6311900" cy="318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4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III/1 </a:t>
                      </a:r>
                      <a:r>
                        <a:rPr lang="pl-PL" sz="1000" spc="-50" dirty="0">
                          <a:latin typeface="Arial MT"/>
                          <a:cs typeface="Arial MT"/>
                        </a:rPr>
                        <a:t>Podstawa programowa po zmianach w roku szkolnym 2024/2025.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265113" indent="-84138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610">
                <a:tc>
                  <a:txBody>
                    <a:bodyPr/>
                    <a:lstStyle/>
                    <a:p>
                      <a:pPr marL="314325" marR="999490" indent="-243840">
                        <a:lnSpc>
                          <a:spcPct val="120000"/>
                        </a:lnSpc>
                        <a:spcBef>
                          <a:spcPts val="61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III/2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>Warunki i sposoby realizacji podstawy programowej z historii  </a:t>
                      </a:r>
                      <a:br>
                        <a:rPr lang="pl-PL" sz="1000" dirty="0">
                          <a:latin typeface="Arial MT"/>
                          <a:cs typeface="Arial MT"/>
                        </a:rPr>
                      </a:br>
                      <a:r>
                        <a:rPr lang="pl-PL" sz="1000" dirty="0">
                          <a:latin typeface="Arial MT"/>
                          <a:cs typeface="Arial MT"/>
                        </a:rPr>
                        <a:t>i wiedzy o społeczeństwie.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lang="pl-PL" sz="1000" spc="-10" baseline="0" dirty="0">
                          <a:latin typeface="Arial MT"/>
                          <a:cs typeface="Arial MT"/>
                        </a:rPr>
                        <a:t> Warczok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04">
                <a:tc>
                  <a:txBody>
                    <a:bodyPr/>
                    <a:lstStyle/>
                    <a:p>
                      <a:pPr marL="269875" indent="-20002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III/3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Zmiany w polskiej ortografii i interpunkcji. Omówienie najważniejszych ustaleń Rady    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   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Języka Polskiego.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838" indent="-42863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14325" marR="182245" indent="-2438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III/4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Szlakiem śląskich legend. Jak zachęcać młodych ludzi do odkrywania zasobów kultury lokalnej i kreatywnego rozwoju?”</a:t>
                      </a:r>
                    </a:p>
                    <a:p>
                      <a:pPr marR="9525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265113" indent="-84138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27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III/5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Lektury na szkolnej scenie. Jak wykorzystać pedagogikę teatru w pracy polonisty?.</a:t>
                      </a: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5113" indent="-84138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marL="314325" marR="637540" indent="-243840">
                        <a:lnSpc>
                          <a:spcPct val="120000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III/6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Jak realizować podstawę programową języka polskiego z uwzględnieniem warunków i sposobów jej realizacji?.</a:t>
                      </a:r>
                    </a:p>
                    <a:p>
                      <a:pPr marR="130175" algn="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0" indent="-285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 err="1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20217" y="5128768"/>
            <a:ext cx="217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45" dirty="0">
                <a:latin typeface="+mj-lt"/>
                <a:cs typeface="Georgia"/>
              </a:rPr>
              <a:t>21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65998" y="352425"/>
            <a:ext cx="43154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61315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III	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PRZEDMIOTY</a:t>
            </a:r>
            <a:r>
              <a:rPr sz="2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HUMANISTYCZNE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52996"/>
              </p:ext>
            </p:extLst>
          </p:nvPr>
        </p:nvGraphicFramePr>
        <p:xfrm>
          <a:off x="681037" y="1120775"/>
          <a:ext cx="6400800" cy="3430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83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IV/1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Jak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dostosować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wymagania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dla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ucznia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ze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SPE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lekcjach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75" dirty="0">
                          <a:latin typeface="Arial MT"/>
                          <a:cs typeface="Arial MT"/>
                        </a:rPr>
                        <a:t>języków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obcych?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R="98425" algn="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Krause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790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IV/2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Strategie nauczania języka niemieckiego zgodne z podstawą programową.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130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M. Gołąbek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790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IV/3 Analiza wyników egzaminu ósmoklasisty – język angielski, język niemiecki.</a:t>
                      </a: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130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K.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Wróbel</a:t>
                      </a: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78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IV/4 Analiza wyników egzaminu maturalnego – język angielski, język niemiecki.</a:t>
                      </a: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K.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Wróbel</a:t>
                      </a: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790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IV/5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WRITE </a:t>
                      </a:r>
                      <a:r>
                        <a:rPr lang="pl-PL" sz="1000" spc="0" dirty="0" smtClean="0">
                          <a:latin typeface="Arial MT"/>
                          <a:cs typeface="Arial MT"/>
                        </a:rPr>
                        <a:t>RIGHT - efektywne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strategie rozwijające umiejętność pisania.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74613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Gojny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677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IV/6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Jak czytać i słuchać, żeby wiedzieć i rozumieć? Omówienie różnych form zadań ze  słuchania oraz z czytania i słuchania ze zrozumieniem</a:t>
                      </a:r>
                      <a:r>
                        <a:rPr lang="pl-PL" sz="1000" spc="0" dirty="0" smtClean="0">
                          <a:latin typeface="Arial MT"/>
                          <a:cs typeface="Arial MT"/>
                        </a:rPr>
                        <a:t>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  <a:p>
                      <a:pPr marR="99060" algn="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8067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Idziaczyk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7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IV/7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Z pudłem klocków LEGO na lekcje języka angielskiego.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Krause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833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IV/8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i="0" spc="-5" dirty="0">
                          <a:latin typeface="Arial"/>
                          <a:cs typeface="Arial"/>
                        </a:rPr>
                        <a:t>Językowy </a:t>
                      </a:r>
                      <a:r>
                        <a:rPr lang="pl-PL" sz="1000" i="0" spc="-5" dirty="0" smtClean="0">
                          <a:latin typeface="Arial"/>
                          <a:cs typeface="Arial"/>
                        </a:rPr>
                        <a:t>recykling - </a:t>
                      </a:r>
                      <a:r>
                        <a:rPr lang="pl-PL" sz="1000" i="0" spc="-5" dirty="0">
                          <a:latin typeface="Arial"/>
                          <a:cs typeface="Arial"/>
                        </a:rPr>
                        <a:t>kreatywne powtórki na lekcjach języka obcego.</a:t>
                      </a:r>
                      <a:endParaRPr sz="1000" i="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Krause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1037" y="5139557"/>
            <a:ext cx="1733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-15" dirty="0">
                <a:latin typeface="+mj-lt"/>
                <a:cs typeface="Georgia"/>
              </a:rPr>
              <a:t>22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3988" y="352425"/>
            <a:ext cx="21024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1795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IV	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JĘZYKI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OBCE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57005"/>
              </p:ext>
            </p:extLst>
          </p:nvPr>
        </p:nvGraphicFramePr>
        <p:xfrm>
          <a:off x="636587" y="1120775"/>
          <a:ext cx="6490334" cy="34741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6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117">
                <a:tc>
                  <a:txBody>
                    <a:bodyPr/>
                    <a:lstStyle/>
                    <a:p>
                      <a:pPr marL="269875" indent="-200025">
                        <a:lnSpc>
                          <a:spcPct val="100000"/>
                        </a:lnSpc>
                        <a:spcBef>
                          <a:spcPts val="930"/>
                        </a:spcBef>
                        <a:tabLst>
                          <a:tab pos="4507230" algn="l"/>
                        </a:tabLst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V/1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Gdzie matematyka łączy się ze sztuką…- geometria kartki papieru, praca metodą projektów, ciekawe pomysły ułatwiające zrozumienie pojęć matematycznych.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b="1" i="1" spc="-5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 indent="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V/2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Warunki i sposoby realizacji treści z podstawy programowej z przyrody i geografii.</a:t>
                      </a: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3189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V/3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Zmiany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 nomenklaturze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związków</a:t>
                      </a:r>
                      <a:r>
                        <a:rPr sz="10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organicznych.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</a:pPr>
                      <a:r>
                        <a:rPr lang="pl-PL" sz="1050" baseline="0" dirty="0">
                          <a:latin typeface="Times New Roman"/>
                          <a:cs typeface="Times New Roman"/>
                        </a:rPr>
                        <a:t> </a:t>
                      </a:r>
                      <a:br>
                        <a:rPr lang="pl-PL" sz="1050" baseline="0" dirty="0">
                          <a:latin typeface="Times New Roman"/>
                          <a:cs typeface="Times New Roman"/>
                        </a:rPr>
                      </a:br>
                      <a:r>
                        <a:rPr lang="pl-PL" sz="1050" baseline="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269">
                <a:tc>
                  <a:txBody>
                    <a:bodyPr/>
                    <a:lstStyle/>
                    <a:p>
                      <a:pPr marL="279400" marR="705485" indent="-208915">
                        <a:lnSpc>
                          <a:spcPct val="120000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V/4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dirty="0">
                          <a:latin typeface="Arial MT"/>
                          <a:cs typeface="Arial MT"/>
                        </a:rPr>
                        <a:t>Wsparcie placówek w procesach certyfikacji w programie np.: międzynar. Zielonej Flagi.</a:t>
                      </a: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6688" indent="-7937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24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V/5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Obserwacje  i pomiary na lekcjach w terenie.</a:t>
                      </a: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87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V/6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Planowanie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zajęć terenowych w pobliżu szkoły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54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V/7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Zastosowanie projektów i miniprojektów w edukacji przyrodniczej w szkole podstawowej.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54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V/8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Nowe pomysły na realizację treści dotyczących bioróżnorodności.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929979" y="5093335"/>
            <a:ext cx="196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dirty="0">
                <a:latin typeface="+mj-lt"/>
                <a:cs typeface="Georgia"/>
              </a:rPr>
              <a:t>23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5270" y="352425"/>
            <a:ext cx="62877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194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V	PRZEDMIOTY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MATEMATYCZNO-PRZYRODNICZE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07994"/>
              </p:ext>
            </p:extLst>
          </p:nvPr>
        </p:nvGraphicFramePr>
        <p:xfrm>
          <a:off x="673100" y="854075"/>
          <a:ext cx="6445250" cy="3216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tabLst>
                          <a:tab pos="4417695" algn="l"/>
                        </a:tabLst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V/9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Gamifikacja lekcji chemii – jak uczynić naukę bardziej angażującą dla uczniów?</a:t>
                      </a:r>
                      <a:r>
                        <a:rPr sz="1000" spc="-95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lang="pl-PL" sz="1000" spc="-95" dirty="0">
                          <a:latin typeface="Arial MT"/>
                          <a:cs typeface="Arial MT"/>
                        </a:rPr>
                        <a:t>          </a:t>
                      </a:r>
                      <a:r>
                        <a:rPr sz="1000" b="1" i="1" spc="-5" dirty="0" err="1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179">
                <a:tc>
                  <a:txBody>
                    <a:bodyPr/>
                    <a:lstStyle/>
                    <a:p>
                      <a:pPr marL="384175" marR="347345" indent="-314325">
                        <a:lnSpc>
                          <a:spcPct val="120000"/>
                        </a:lnSpc>
                        <a:spcBef>
                          <a:spcPts val="73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V/10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Interdyscyplinarne podejście do nauczania chemii – STEAM-owe projekty badawcze łączące chemię z innymi przedmiotami.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266700" indent="-857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V/11 Kształtowanie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postawy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badawczej.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3622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tabLst>
                          <a:tab pos="4460240" algn="l"/>
                        </a:tabLst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V/12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Chemia w </a:t>
                      </a:r>
                      <a:r>
                        <a:rPr lang="pl-PL" sz="1000" spc="-5" dirty="0" smtClean="0">
                          <a:latin typeface="Arial MT"/>
                          <a:cs typeface="Arial MT"/>
                        </a:rPr>
                        <a:t>kuchni -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eksperymenty i ich naukowe sekrety.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b="1" i="1" spc="-5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V/13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Realizacja projektów na przedmiotach przyrodniczych.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0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60363" indent="-290513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V/14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Realizacja podstawy programowej z biologii z uwzględnieniem wprowadzonych rozporządzeniem zmian.</a:t>
                      </a: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76669" y="5139557"/>
            <a:ext cx="2146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+mj-lt"/>
                <a:cs typeface="Georgia"/>
              </a:rPr>
              <a:t>2</a:t>
            </a:r>
            <a:r>
              <a:rPr lang="pl-PL" sz="1200" spc="75" dirty="0">
                <a:latin typeface="+mj-lt"/>
                <a:cs typeface="Georgia"/>
              </a:rPr>
              <a:t>4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6206" y="353694"/>
            <a:ext cx="402717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2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PRZEDMIOTY</a:t>
            </a:r>
            <a:r>
              <a:rPr sz="205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ARTYSTYCZNE</a:t>
            </a:r>
            <a:endParaRPr sz="20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614522"/>
              </p:ext>
            </p:extLst>
          </p:nvPr>
        </p:nvGraphicFramePr>
        <p:xfrm>
          <a:off x="664780" y="1250950"/>
          <a:ext cx="6445884" cy="31018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2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91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VI/1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Pozytywnie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zakręceni - plastyczne i techniczne inspiracje świąteczne.</a:t>
                      </a: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0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103">
                <a:tc>
                  <a:txBody>
                    <a:bodyPr/>
                    <a:lstStyle/>
                    <a:p>
                      <a:pPr marL="349250" marR="1283335" indent="-279400">
                        <a:lnSpc>
                          <a:spcPct val="120000"/>
                        </a:lnSpc>
                        <a:spcBef>
                          <a:spcPts val="2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VI/2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Nutki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na wiosenne okazje.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138" indent="-30163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91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VI/3 Jak edukować przez sztukę współczesną.</a:t>
                      </a: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 indent="-44450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VI/4 Wykorzystanie odpadów papierniczych do prac plastyczno-technicznych.</a:t>
                      </a: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4963" indent="-153988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91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VI/5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Muzyczne zabawy z  BUM </a:t>
                      </a:r>
                      <a:r>
                        <a:rPr lang="pl-PL" sz="1000" spc="0" dirty="0" err="1">
                          <a:latin typeface="Arial MT"/>
                          <a:cs typeface="Arial MT"/>
                        </a:rPr>
                        <a:t>BUM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 RURKAMI.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0" indent="-7302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91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VI/6 Wzory i szablony w arteterapii – tworzenie i wykorzystywanie.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0" indent="-7302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M. Koloch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602483"/>
                  </a:ext>
                </a:extLst>
              </a:tr>
              <a:tr h="40891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VI/7 Sensomuzyka – zabawy muzyczne wspierające integrację sensoryczną dziecka.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indent="-7302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S. 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4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9833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01158" y="5139557"/>
            <a:ext cx="220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85" dirty="0">
                <a:latin typeface="+mj-lt"/>
                <a:cs typeface="Georgia"/>
              </a:rPr>
              <a:t>25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477000" y="163195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0264" y="156925"/>
            <a:ext cx="6640195" cy="73914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VII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TECHNOLOGIE</a:t>
            </a:r>
            <a:r>
              <a:rPr sz="19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INFORMACYJNE</a:t>
            </a:r>
            <a:r>
              <a:rPr sz="19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KOMUNIKACYJNE</a:t>
            </a:r>
            <a:endParaRPr sz="1950" dirty="0">
              <a:latin typeface="Arial"/>
              <a:cs typeface="Arial"/>
            </a:endParaRPr>
          </a:p>
          <a:p>
            <a:pPr marL="477520" algn="ctr">
              <a:lnSpc>
                <a:spcPct val="100000"/>
              </a:lnSpc>
              <a:spcBef>
                <a:spcPts val="470"/>
              </a:spcBef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9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NAUCZANIU</a:t>
            </a:r>
            <a:endParaRPr sz="19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47365"/>
              </p:ext>
            </p:extLst>
          </p:nvPr>
        </p:nvGraphicFramePr>
        <p:xfrm>
          <a:off x="636587" y="1254125"/>
          <a:ext cx="6534150" cy="3425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5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VII/1 Jak sztuczna inteligencja może wspomagać nauczyciela? Szanse i zagrożenia.</a:t>
                      </a:r>
                    </a:p>
                    <a:p>
                      <a:pPr marR="76835" algn="r">
                        <a:lnSpc>
                          <a:spcPct val="100000"/>
                        </a:lnSpc>
                      </a:pP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430213" indent="-746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óbel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422275" indent="-666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y</a:t>
                      </a: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VII/2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Realizacja podstawy programowej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z informatyki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z wykorzystaniem pomocy dostarczonych w ramach programu Laboratoria Przyszłości”.</a:t>
                      </a:r>
                    </a:p>
                  </a:txBody>
                  <a:tcPr marL="0" marR="0" marT="1212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83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VII/3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Praktyczne zastosowanie drukarki 3D oraz plotera laserowego w pracy nauczyciela. Konfiguracja i obsługa sprzętu.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7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VII/4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How can GPT chat enhance our learning/teaching. Wykorzystanie Chata GPT na lekcjach języka angielskiego.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 K.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Wróbel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12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VII/5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Realizacja podstawy programowej w klasach I-III z wykorzystaniem klocków LEGO.</a:t>
                      </a: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 T.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364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VII/6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Realizacja podstawy programowej w klasach IV-VIII z wykorzystaniem klocków </a:t>
                      </a:r>
                      <a:r>
                        <a:rPr lang="pl-PL" sz="1000" spc="0" dirty="0" smtClean="0">
                          <a:latin typeface="Arial MT"/>
                          <a:cs typeface="Arial MT"/>
                        </a:rPr>
                        <a:t>    </a:t>
                      </a:r>
                      <a:r>
                        <a:rPr lang="pl-PL" sz="1000" spc="0" baseline="0" dirty="0" smtClean="0">
                          <a:latin typeface="Arial MT"/>
                          <a:cs typeface="Arial MT"/>
                        </a:rPr>
                        <a:t>   </a:t>
                      </a:r>
                      <a:r>
                        <a:rPr lang="pl-PL" sz="1000" spc="0" dirty="0" smtClean="0">
                          <a:latin typeface="Arial MT"/>
                          <a:cs typeface="Arial MT"/>
                        </a:rPr>
                        <a:t>LEGO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l-PL"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88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4529455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VII/7 Polscy naukowcy w materiałach interaktywnych na tablice i monitory.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l-PL"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479425" indent="-1238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36587" y="5139557"/>
            <a:ext cx="2082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latin typeface="+mj-lt"/>
                <a:cs typeface="Georgia"/>
              </a:rPr>
              <a:t>2</a:t>
            </a:r>
            <a:r>
              <a:rPr lang="pl-PL" sz="1200" spc="60" dirty="0">
                <a:latin typeface="+mj-lt"/>
                <a:cs typeface="Georgia"/>
              </a:rPr>
              <a:t>6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675501"/>
              </p:ext>
            </p:extLst>
          </p:nvPr>
        </p:nvGraphicFramePr>
        <p:xfrm>
          <a:off x="814387" y="1076325"/>
          <a:ext cx="6223635" cy="3140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2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8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VII/8 Możliwości  pracy w chmurze z wykorzystaniem Dysku Google.</a:t>
                      </a: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5938" indent="-160338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82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VII/9 Rozwijanie procesów umysłowych ucznia z wykorzystaniem form online.</a:t>
                      </a:r>
                    </a:p>
                    <a:p>
                      <a:pPr marL="434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Metody stymulacji pamięci i rozwoju intelektu.</a:t>
                      </a: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5613" indent="-100013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04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  <a:tabLst>
                          <a:tab pos="399161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VII/10 Movie Maker – tworzenie filmów ze zdjęć.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513" indent="-61913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70" dirty="0">
                          <a:latin typeface="Arial MT"/>
                          <a:cs typeface="Arial MT"/>
                        </a:rPr>
                        <a:t>Węgrzyn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493713" indent="-1381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Kokot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2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VII/11 Story Jumper – tworzenie elektronicznych książeczek.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513" indent="-61913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70" dirty="0">
                          <a:latin typeface="Arial MT"/>
                          <a:cs typeface="Arial MT"/>
                        </a:rPr>
                        <a:t>Węgrzyn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493713" indent="-1381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Kokot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89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VII/12 Wykorzystanie klocków LEGO na różnych przedmiotach nauczania.</a:t>
                      </a: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0" indent="-5715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81">
                <a:tc>
                  <a:txBody>
                    <a:bodyPr/>
                    <a:lstStyle/>
                    <a:p>
                      <a:pPr marL="454659" marR="175895" indent="-384175">
                        <a:lnSpc>
                          <a:spcPct val="120000"/>
                        </a:lnSpc>
                        <a:spcBef>
                          <a:spcPts val="1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VII/13 Realizacja podstawy programowej z techniki i informatyki – projektowanie  i drukowanie 3D.</a:t>
                      </a: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0" indent="-5715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2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VII/14 Interdyscyplinarne wykorzystanie robotów edukacyjnych.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0" indent="-5715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31647" y="5095230"/>
            <a:ext cx="2063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30" dirty="0">
                <a:latin typeface="+mj-lt"/>
                <a:cs typeface="Georgia"/>
              </a:rPr>
              <a:t>27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1202" y="353694"/>
            <a:ext cx="637730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0545" algn="l"/>
              </a:tabLst>
            </a:pP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VIII	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POMOC</a:t>
            </a:r>
            <a:r>
              <a:rPr sz="20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PSYCHOLOGICZNO-</a:t>
            </a:r>
            <a:r>
              <a:rPr sz="20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PEDAGOGICZNA</a:t>
            </a:r>
            <a:endParaRPr sz="20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92042"/>
              </p:ext>
            </p:extLst>
          </p:nvPr>
        </p:nvGraphicFramePr>
        <p:xfrm>
          <a:off x="592137" y="987425"/>
          <a:ext cx="6534785" cy="3536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13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33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 Wpływ zaburzeń integracji sensorycznej na funkcjonowanie dziecka w przedszkolu</a:t>
                      </a:r>
                    </a:p>
                    <a:p>
                      <a:pPr marL="41973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 szkole. Diagnoza i terapia SI.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374650" indent="-287338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384810" marR="426720" indent="-31432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VIII/2 Skuteczna praca z uczniem ze specyficznymi trudnościami w uczeniu się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0" indent="-287338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20675" indent="-23336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VIII/3 Wielospecjalistyczna ocena funkcjonowania dziecka niepełnosprawnego.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VIII/4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Konstruowanie indywidualnych programów edukacyjno – </a:t>
                      </a:r>
                      <a:r>
                        <a:rPr lang="pl-PL" sz="1000" spc="0" dirty="0" smtClean="0">
                          <a:latin typeface="Arial MT"/>
                          <a:cs typeface="Arial MT"/>
                        </a:rPr>
                        <a:t>terapeutycznych -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realizacja zaleceń zawartych w orzeczeniach o potrzebie kształcenia specjalnego.</a:t>
                      </a: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VIII/5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Pierwsza pomoc psychologiczna w przedszkolu.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242888" indent="-155575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 J.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VIII/6 Język migowy jako uniwersalna forma komunikacji.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</a:pPr>
                      <a:r>
                        <a:rPr lang="pl-PL" sz="850" dirty="0">
                          <a:latin typeface="Times New Roman"/>
                          <a:cs typeface="Times New Roman"/>
                        </a:rPr>
                        <a:t/>
                      </a:r>
                      <a:br>
                        <a:rPr lang="pl-PL" sz="850" dirty="0">
                          <a:latin typeface="Times New Roman"/>
                          <a:cs typeface="Times New Roman"/>
                        </a:rPr>
                      </a:br>
                      <a:r>
                        <a:rPr lang="pl-PL" sz="850" baseline="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VIII/7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Muzykoterapia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w pracy z dzieckiem ze spektrum autyzmu.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113" indent="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337">
                <a:tc>
                  <a:txBody>
                    <a:bodyPr/>
                    <a:lstStyle/>
                    <a:p>
                      <a:pPr marL="349250" marR="78105" indent="-27940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VIII/8 Indywidualizacja procesu nauczania na zajęciach języka obcego oraz dostosowywania  zadań do możliwości psychorozwojowych uczniów.</a:t>
                      </a: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</a:pPr>
                      <a:r>
                        <a:rPr lang="pl-PL" sz="850" spc="0" baseline="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Gojny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/>
                      </a:r>
                      <a:br>
                        <a:rPr lang="pl-PL" sz="1000" spc="-5" dirty="0">
                          <a:latin typeface="Arial MT"/>
                          <a:cs typeface="Arial MT"/>
                        </a:rPr>
                      </a:br>
                      <a:r>
                        <a:rPr lang="pl-PL" sz="1000" spc="-5" dirty="0">
                          <a:latin typeface="Arial MT"/>
                          <a:cs typeface="Arial MT"/>
                        </a:rPr>
                        <a:t> M.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Gołąbek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92137" y="5062620"/>
            <a:ext cx="2076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75" dirty="0">
                <a:latin typeface="+mj-lt"/>
                <a:cs typeface="Georgia"/>
              </a:rPr>
              <a:t>28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990693"/>
              </p:ext>
            </p:extLst>
          </p:nvPr>
        </p:nvGraphicFramePr>
        <p:xfrm>
          <a:off x="636587" y="676274"/>
          <a:ext cx="6489700" cy="3977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6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7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VIII/9 SPEcjaliści na start! Jak pracować z dzieckiem ze specjalnymi potrzebami</a:t>
                      </a:r>
                    </a:p>
                    <a:p>
                      <a:pPr marL="3848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edukacyjnymi.</a:t>
                      </a: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0" indent="-52388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109">
                <a:tc>
                  <a:txBody>
                    <a:bodyPr/>
                    <a:lstStyle/>
                    <a:p>
                      <a:pPr marL="454659" marR="158750" indent="-384175">
                        <a:lnSpc>
                          <a:spcPct val="120000"/>
                        </a:lnSpc>
                        <a:spcBef>
                          <a:spcPts val="1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VIII/10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Uwzględnianie zróżnicowanych potrzeb edukacyjnych w procesie kształcenia. </a:t>
                      </a:r>
                    </a:p>
                    <a:p>
                      <a:pPr marL="449263" marR="158750" indent="-379413">
                        <a:lnSpc>
                          <a:spcPct val="120000"/>
                        </a:lnSpc>
                        <a:spcBef>
                          <a:spcPts val="15"/>
                        </a:spcBef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            Przestrzeganie zapisów poradni ujętych w opiniach.                           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         </a:t>
                      </a:r>
                      <a:r>
                        <a:rPr lang="pl-PL" sz="1000" spc="0" baseline="0" dirty="0" smtClean="0">
                          <a:latin typeface="Arial MT"/>
                          <a:cs typeface="Arial MT"/>
                        </a:rPr>
                        <a:t>        </a:t>
                      </a:r>
                    </a:p>
                    <a:p>
                      <a:pPr marL="449263" marR="158750" indent="-379413">
                        <a:lnSpc>
                          <a:spcPct val="120000"/>
                        </a:lnSpc>
                        <a:spcBef>
                          <a:spcPts val="15"/>
                        </a:spcBef>
                      </a:pPr>
                      <a:r>
                        <a:rPr lang="pl-PL" sz="1000" b="1" i="1" spc="0" baseline="0" dirty="0" smtClean="0">
                          <a:solidFill>
                            <a:srgbClr val="ED1C24"/>
                          </a:solidFill>
                          <a:latin typeface="Arial MT"/>
                          <a:cs typeface="Arial"/>
                        </a:rPr>
                        <a:t>                                                                                                                                  </a:t>
                      </a:r>
                      <a:r>
                        <a:rPr sz="1000" b="1" i="1" spc="0" dirty="0" err="1" smtClean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266700" indent="-179388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447">
                <a:tc>
                  <a:txBody>
                    <a:bodyPr/>
                    <a:lstStyle/>
                    <a:p>
                      <a:pPr marL="449263" indent="-379413">
                        <a:lnSpc>
                          <a:spcPct val="100000"/>
                        </a:lnSpc>
                        <a:spcBef>
                          <a:spcPts val="715"/>
                        </a:spcBef>
                        <a:tabLst>
                          <a:tab pos="459232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VIII/11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3 x Z, czyli jak zachęcić, zmotywować i zaopiekować ucznia ze SPE na lekcjach języka obcego?.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238" indent="-2889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>Krause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47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VIII/12 Ty mówisz – ale czy każdy słyszy to samo – sposoby skutecznej komunikacji</a:t>
                      </a:r>
                    </a:p>
                    <a:p>
                      <a:pPr marL="454659">
                        <a:lnSpc>
                          <a:spcPct val="100000"/>
                        </a:lnSpc>
                        <a:spcBef>
                          <a:spcPts val="240"/>
                        </a:spcBef>
                        <a:tabLst>
                          <a:tab pos="458724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w pracy z dziećmi ze specjalnymi potrzebami.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275" indent="-207963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47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VIII/13 Metody pracy z uczniami ze specjalnymi potrzebami edukacyjnymi</a:t>
                      </a:r>
                    </a:p>
                    <a:p>
                      <a:pPr marL="4762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z elementami pedagogiki specjalnej.</a:t>
                      </a: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0" indent="-179388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39700" indent="-52388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475">
                <a:tc>
                  <a:txBody>
                    <a:bodyPr/>
                    <a:lstStyle/>
                    <a:p>
                      <a:pPr marL="449263" indent="-37782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VIII/14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Indywidualizacja nauczania języka niemieckiego/ języka niemieckiego mniejszości  narodowej.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238" indent="-2889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Gołąbek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61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VIII/15 SŁOWO+RUCH+MUZYKA=LOGORYTMIKA.</a:t>
                      </a:r>
                    </a:p>
                  </a:txBody>
                  <a:tcPr marL="0" marR="0" marT="1047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238" indent="-28892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86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VIII/16 Eksploracje muzykoterapeutyczne w edukacji przedszkolnej i wczesnoszkolnej.</a:t>
                      </a:r>
                    </a:p>
                    <a:p>
                      <a:pPr marR="111125" algn="r">
                        <a:lnSpc>
                          <a:spcPct val="100000"/>
                        </a:lnSpc>
                      </a:pP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0" indent="-242888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Koloch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473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VIII/17 Eksploracje sensoryczno-motoryczne w pracy z dzieckiem ze spektrum autyzmu.</a:t>
                      </a: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917372" y="5139557"/>
            <a:ext cx="2089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25" dirty="0">
                <a:latin typeface="+mj-lt"/>
                <a:cs typeface="Georgia"/>
              </a:rPr>
              <a:t>29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64"/>
            <a:ext cx="7767955" cy="5549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47870" t="64066" r="25000" b="22652"/>
          <a:stretch/>
        </p:blipFill>
        <p:spPr>
          <a:xfrm>
            <a:off x="1219200" y="565150"/>
            <a:ext cx="5257800" cy="1447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2801" y="2066000"/>
            <a:ext cx="6570598" cy="23205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2115" marR="273685" indent="257175">
              <a:lnSpc>
                <a:spcPct val="100000"/>
              </a:lnSpc>
              <a:spcBef>
                <a:spcPts val="95"/>
              </a:spcBef>
            </a:pPr>
            <a:r>
              <a:rPr sz="1500" spc="-15" dirty="0">
                <a:latin typeface="Arial MT"/>
                <a:cs typeface="Calibri"/>
              </a:rPr>
              <a:t>Pomagamy</a:t>
            </a:r>
            <a:r>
              <a:rPr sz="1500" spc="-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nauczycielom,</a:t>
            </a:r>
            <a:r>
              <a:rPr sz="1500" spc="10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dyrektorom</a:t>
            </a:r>
            <a:r>
              <a:rPr sz="1500" spc="60" dirty="0">
                <a:latin typeface="Arial MT"/>
                <a:cs typeface="Calibri"/>
              </a:rPr>
              <a:t> </a:t>
            </a:r>
            <a:r>
              <a:rPr sz="1500" spc="-20" dirty="0">
                <a:latin typeface="Arial MT"/>
                <a:cs typeface="Calibri"/>
              </a:rPr>
              <a:t>szkół</a:t>
            </a:r>
            <a:r>
              <a:rPr sz="1500" spc="1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i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placówek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oraz</a:t>
            </a:r>
            <a:r>
              <a:rPr sz="1500" spc="30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radom </a:t>
            </a:r>
            <a:r>
              <a:rPr sz="1500" spc="-35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pedagogicznym </a:t>
            </a:r>
            <a:r>
              <a:rPr sz="1500" spc="-5" dirty="0">
                <a:latin typeface="Arial MT"/>
                <a:cs typeface="Calibri"/>
              </a:rPr>
              <a:t>w</a:t>
            </a:r>
            <a:r>
              <a:rPr sz="1500" spc="30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efektywnym</a:t>
            </a:r>
            <a:r>
              <a:rPr sz="1500" spc="25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organizowaniu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procesu</a:t>
            </a:r>
            <a:r>
              <a:rPr sz="1500" spc="4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dydaktyczno-</a:t>
            </a:r>
            <a:endParaRPr sz="1500" dirty="0">
              <a:latin typeface="Arial MT"/>
              <a:cs typeface="Calibri"/>
            </a:endParaRPr>
          </a:p>
          <a:p>
            <a:pPr marL="341630" marR="144145" indent="-186055">
              <a:lnSpc>
                <a:spcPct val="100000"/>
              </a:lnSpc>
            </a:pPr>
            <a:r>
              <a:rPr sz="1500" spc="-15" dirty="0">
                <a:latin typeface="Arial MT"/>
                <a:cs typeface="Calibri"/>
              </a:rPr>
              <a:t>wychowawczego,</a:t>
            </a:r>
            <a:r>
              <a:rPr sz="1500" spc="6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oferując</a:t>
            </a:r>
            <a:r>
              <a:rPr sz="1500" spc="2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szkolenia</a:t>
            </a:r>
            <a:r>
              <a:rPr sz="1500" spc="-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oparte</a:t>
            </a:r>
            <a:r>
              <a:rPr sz="1500" spc="1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na</a:t>
            </a:r>
            <a:r>
              <a:rPr sz="1500" spc="1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wieloletnim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doświadczeniu, </a:t>
            </a:r>
            <a:r>
              <a:rPr sz="1500" spc="-34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aktualnych</a:t>
            </a:r>
            <a:r>
              <a:rPr sz="1500" spc="-1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trendach</a:t>
            </a:r>
            <a:r>
              <a:rPr sz="1500" spc="1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i odważnie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wychodzące</a:t>
            </a:r>
            <a:r>
              <a:rPr sz="1500" spc="3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w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edukacyjną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przyszłość.</a:t>
            </a:r>
            <a:endParaRPr sz="1500" dirty="0">
              <a:latin typeface="Arial MT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 dirty="0">
              <a:latin typeface="Arial MT"/>
              <a:cs typeface="Calibri"/>
            </a:endParaRPr>
          </a:p>
          <a:p>
            <a:pPr marL="12700" marR="5080" indent="706755">
              <a:lnSpc>
                <a:spcPct val="100000"/>
              </a:lnSpc>
            </a:pPr>
            <a:r>
              <a:rPr sz="1500" spc="-15" dirty="0">
                <a:latin typeface="Arial MT"/>
                <a:cs typeface="Calibri"/>
              </a:rPr>
              <a:t>Promujemy</a:t>
            </a:r>
            <a:r>
              <a:rPr sz="1500" spc="3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kreatywność</a:t>
            </a:r>
            <a:r>
              <a:rPr sz="1500" spc="3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i </a:t>
            </a:r>
            <a:r>
              <a:rPr sz="1500" spc="-10" dirty="0">
                <a:latin typeface="Arial MT"/>
                <a:cs typeface="Calibri"/>
              </a:rPr>
              <a:t>innowacyjność</a:t>
            </a:r>
            <a:r>
              <a:rPr sz="1500" spc="2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w</a:t>
            </a:r>
            <a:r>
              <a:rPr sz="1500" spc="2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metodach</a:t>
            </a:r>
            <a:r>
              <a:rPr sz="1500" spc="1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nauczania, 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merytoryczne</a:t>
            </a:r>
            <a:r>
              <a:rPr sz="1500" spc="5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budowanie</a:t>
            </a:r>
            <a:r>
              <a:rPr sz="1500" spc="20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warsztatu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pracy</a:t>
            </a:r>
            <a:r>
              <a:rPr sz="1500" spc="3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nauczyciela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i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empatyczne</a:t>
            </a:r>
            <a:r>
              <a:rPr sz="1500" spc="3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podejście </a:t>
            </a:r>
            <a:r>
              <a:rPr sz="1500" spc="-35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do</a:t>
            </a:r>
            <a:r>
              <a:rPr sz="1500" spc="1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ucznia,</a:t>
            </a:r>
            <a:r>
              <a:rPr sz="1500" spc="-10" dirty="0">
                <a:latin typeface="Arial MT"/>
                <a:cs typeface="Calibri"/>
              </a:rPr>
              <a:t> </a:t>
            </a:r>
            <a:r>
              <a:rPr sz="1500" spc="-15" dirty="0">
                <a:latin typeface="Arial MT"/>
                <a:cs typeface="Calibri"/>
              </a:rPr>
              <a:t>pozostając</a:t>
            </a:r>
            <a:r>
              <a:rPr sz="1500" spc="2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w</a:t>
            </a:r>
            <a:r>
              <a:rPr sz="1500" spc="1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zgodzie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z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podstawowymi</a:t>
            </a:r>
            <a:r>
              <a:rPr sz="1500" spc="4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kierunkami</a:t>
            </a:r>
            <a:r>
              <a:rPr sz="1500" spc="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realizacji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polityki</a:t>
            </a:r>
            <a:endParaRPr sz="1500" dirty="0">
              <a:latin typeface="Arial MT"/>
              <a:cs typeface="Calibri"/>
            </a:endParaRPr>
          </a:p>
          <a:p>
            <a:pPr marL="1716405" marR="142875" indent="-1565275">
              <a:lnSpc>
                <a:spcPct val="100000"/>
              </a:lnSpc>
            </a:pPr>
            <a:r>
              <a:rPr sz="1500" spc="-10" dirty="0">
                <a:latin typeface="Arial MT"/>
                <a:cs typeface="Calibri"/>
              </a:rPr>
              <a:t>oświatowej</a:t>
            </a:r>
            <a:r>
              <a:rPr sz="1500" spc="4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państwa,</a:t>
            </a:r>
            <a:r>
              <a:rPr sz="1500" spc="-1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standardami</a:t>
            </a:r>
            <a:r>
              <a:rPr sz="1500" spc="-5" dirty="0">
                <a:latin typeface="Arial MT"/>
                <a:cs typeface="Calibri"/>
              </a:rPr>
              <a:t> Rady </a:t>
            </a:r>
            <a:r>
              <a:rPr sz="1500" spc="-30" dirty="0">
                <a:latin typeface="Arial MT"/>
                <a:cs typeface="Calibri"/>
              </a:rPr>
              <a:t>Europy,</a:t>
            </a:r>
            <a:r>
              <a:rPr sz="1500" spc="3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pogłębiając</a:t>
            </a:r>
            <a:r>
              <a:rPr sz="1500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osobiste</a:t>
            </a:r>
            <a:r>
              <a:rPr sz="1500" spc="10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pasje </a:t>
            </a:r>
            <a:r>
              <a:rPr sz="1500" spc="-345" dirty="0">
                <a:latin typeface="Arial MT"/>
                <a:cs typeface="Calibri"/>
              </a:rPr>
              <a:t> </a:t>
            </a:r>
            <a:r>
              <a:rPr sz="1500" spc="-5" dirty="0">
                <a:latin typeface="Arial MT"/>
                <a:cs typeface="Calibri"/>
              </a:rPr>
              <a:t>i</a:t>
            </a:r>
            <a:r>
              <a:rPr sz="1500" spc="-10" dirty="0">
                <a:latin typeface="Arial MT"/>
                <a:cs typeface="Calibri"/>
              </a:rPr>
              <a:t> wspierając</a:t>
            </a:r>
            <a:r>
              <a:rPr sz="1500" spc="1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nauczycielskie</a:t>
            </a:r>
            <a:r>
              <a:rPr sz="1500" spc="-5" dirty="0">
                <a:latin typeface="Arial MT"/>
                <a:cs typeface="Calibri"/>
              </a:rPr>
              <a:t> </a:t>
            </a:r>
            <a:r>
              <a:rPr sz="1500" spc="-10" dirty="0">
                <a:latin typeface="Arial MT"/>
                <a:cs typeface="Calibri"/>
              </a:rPr>
              <a:t>aspiracje.</a:t>
            </a:r>
            <a:endParaRPr sz="1500" dirty="0">
              <a:latin typeface="Arial MT"/>
              <a:cs typeface="Calibri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34185" y="325695"/>
            <a:ext cx="32766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6000" b="1" dirty="0">
                <a:solidFill>
                  <a:schemeClr val="bg1"/>
                </a:solidFill>
                <a:latin typeface="Calibri "/>
              </a:rPr>
              <a:t>MISJA</a:t>
            </a:r>
          </a:p>
        </p:txBody>
      </p:sp>
      <p:pic>
        <p:nvPicPr>
          <p:cNvPr id="8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4200" y="4439557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997" y="5589"/>
            <a:ext cx="7769351" cy="55443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25052" y="398144"/>
            <a:ext cx="311213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3860" algn="l"/>
              </a:tabLst>
            </a:pP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IX	</a:t>
            </a:r>
            <a:r>
              <a:rPr sz="2050" b="1" spc="-25" dirty="0">
                <a:solidFill>
                  <a:srgbClr val="FFFFFF"/>
                </a:solidFill>
                <a:latin typeface="Arial"/>
                <a:cs typeface="Arial"/>
              </a:rPr>
              <a:t>PRAWO</a:t>
            </a:r>
            <a:r>
              <a:rPr sz="20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Arial"/>
                <a:cs typeface="Arial"/>
              </a:rPr>
              <a:t>OŚWIATOWE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400800" y="1555750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60894"/>
              </p:ext>
            </p:extLst>
          </p:nvPr>
        </p:nvGraphicFramePr>
        <p:xfrm>
          <a:off x="636587" y="1120775"/>
          <a:ext cx="6527800" cy="3402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8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IX/1 Awans zawodowy nauczyciela.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275" indent="-207963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12725" indent="-1254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8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IX/2 Zarządzenie, decyzja, uchwała – dylematy normatywne dyrektora.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563" indent="-952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Szołtysek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25425" indent="-1381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Maduzia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63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IX/3 Współpraca szkoły z rodzicami i środowiskiem lokalnym.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438" indent="-1111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Warczok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49225" indent="-619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6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  <a:tabLst>
                          <a:tab pos="470662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IX/4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Zasady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udzielania i przyjmowania informacji zwrotnej w </a:t>
                      </a:r>
                      <a:r>
                        <a:rPr lang="pl-PL" sz="1000" spc="0" baseline="0" dirty="0" smtClean="0">
                          <a:latin typeface="Arial MT"/>
                          <a:cs typeface="Arial MT"/>
                        </a:rPr>
                        <a:t>radzie 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pedagogicznej.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438" indent="-1111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Warczok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49225" indent="-6191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28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IX/5 Bezpieczeństwo dziecka w placówce w świetle aktualnie obowiązujących aktów prawnych.</a:t>
                      </a: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138" indent="-12382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266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95"/>
                        </a:spcBef>
                        <a:tabLst>
                          <a:tab pos="469392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IX/6 Doradztwo zawodowe i jego rola w kontekście potrzeb pracodawców.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0" indent="-211138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485">
                <a:tc>
                  <a:txBody>
                    <a:bodyPr/>
                    <a:lstStyle/>
                    <a:p>
                      <a:pPr marL="313690" marR="1102360" indent="-243840">
                        <a:lnSpc>
                          <a:spcPct val="120000"/>
                        </a:lnSpc>
                        <a:spcBef>
                          <a:spcPts val="40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IX/7 Pozyskiwanie środków pozabudżetowych i realizacja projektów unijnych  z Europejskich Funduszy Społecznych – nowa perspektywa 2021–2027.</a:t>
                      </a: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47650" indent="-160338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K.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Wróbel</a:t>
                      </a: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88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54"/>
                        </a:spcBef>
                        <a:tabLst>
                          <a:tab pos="469392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IX/8 Mentor – zadania i obowiązki wynikające z przepisów prawnych.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138" indent="-1238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J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G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98438" indent="-1111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36587" y="5139557"/>
            <a:ext cx="2165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70" dirty="0">
                <a:latin typeface="+mj-lt"/>
                <a:cs typeface="Georgia"/>
              </a:rPr>
              <a:t>30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96"/>
            <a:ext cx="7769351" cy="55382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02" y="360300"/>
            <a:ext cx="7220584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6705" algn="l"/>
              </a:tabLst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X	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PREORIENTACJA</a:t>
            </a:r>
            <a:r>
              <a:rPr sz="1900" b="1" spc="-35" dirty="0">
                <a:solidFill>
                  <a:srgbClr val="FFFFFF"/>
                </a:solidFill>
                <a:latin typeface="Arial"/>
                <a:cs typeface="Arial"/>
              </a:rPr>
              <a:t> ZAWODOWA</a:t>
            </a:r>
            <a:r>
              <a:rPr sz="1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DORADZTWO</a:t>
            </a:r>
            <a:r>
              <a:rPr sz="1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ZAWODOWE</a:t>
            </a:r>
            <a:endParaRPr sz="190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10873"/>
              </p:ext>
            </p:extLst>
          </p:nvPr>
        </p:nvGraphicFramePr>
        <p:xfrm>
          <a:off x="592137" y="1031875"/>
          <a:ext cx="6578599" cy="3465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1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44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795"/>
                        </a:spcBef>
                        <a:tabLst>
                          <a:tab pos="462788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X/1 Gry dydaktyczne i metoda czterech kroków w kształceniu zawodowym.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960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X/2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Pasja kontra realia – jak znaleźć balans w wyborze ścieżki zawodowej.</a:t>
                      </a:r>
                    </a:p>
                  </a:txBody>
                  <a:tcPr marL="0" marR="0" marT="939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988" indent="-100013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962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X/3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Jak rozwijać kompetencje transferowalne w dynamicznej rzeczywistości?</a:t>
                      </a:r>
                    </a:p>
                  </a:txBody>
                  <a:tcPr marL="0" marR="0" marT="939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631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X/4 Sztuka motywowania ucznia i budowania jego marki na rynku pracy.</a:t>
                      </a:r>
                    </a:p>
                  </a:txBody>
                  <a:tcPr marL="0" marR="0" marT="1022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988" indent="-100013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4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 spc="0" dirty="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X/5 Rozwijanie kompetencji informatycznych nauczycieli przedmiotów zawodowych.</a:t>
                      </a: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988" indent="-100013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790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Stadnicki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17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X/6 Partnerstwo na rzecz kształcenia zawodowego.</a:t>
                      </a: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988" indent="-100013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836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X/7 Przykłady dobrych praktyk w realizacji zapisów Zintegrowanej Strategii Umiejętności 2030.</a:t>
                      </a:r>
                    </a:p>
                    <a:p>
                      <a:pPr marL="279400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Zadania kadry zarządzającej i nauczycieli.</a:t>
                      </a: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638" indent="-93663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3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X/8 Sukces to ja – co wpływa na decyzje edukacyjno-zawodowe młodych ludzi.</a:t>
                      </a: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988" indent="-100013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836">
                <a:tc>
                  <a:txBody>
                    <a:bodyPr/>
                    <a:lstStyle/>
                    <a:p>
                      <a:pPr marL="0" marR="1050925" indent="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X/9 Preorientacja i orientacja zawodowa – inspiracje dla edukacji przedszkolnej</a:t>
                      </a:r>
                    </a:p>
                    <a:p>
                      <a:pPr marR="1050925" algn="r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i wczesnoszkolnej z wykorzystaniem gry planszowej „W kolejce po zawody.”</a:t>
                      </a: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7175" indent="-7620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B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l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h,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80988" indent="-10001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F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k</a:t>
                      </a: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935151" y="5090855"/>
            <a:ext cx="235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20" dirty="0">
                <a:latin typeface="+mj-lt"/>
                <a:cs typeface="Georgia"/>
              </a:rPr>
              <a:t>31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400800" y="1631950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72387" cy="55443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4576" y="353694"/>
            <a:ext cx="460692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3860" algn="l"/>
              </a:tabLst>
            </a:pP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XI	UMIEJĘTNOŚCI</a:t>
            </a:r>
            <a:r>
              <a:rPr sz="20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Arial"/>
                <a:cs typeface="Arial"/>
              </a:rPr>
              <a:t>WYCHOWAWCZE</a:t>
            </a:r>
            <a:endParaRPr sz="20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903925"/>
              </p:ext>
            </p:extLst>
          </p:nvPr>
        </p:nvGraphicFramePr>
        <p:xfrm>
          <a:off x="592137" y="1076325"/>
          <a:ext cx="6623685" cy="31035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81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6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2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XI/1 Jak budować relacje w środowisku oświatowym?</a:t>
                      </a: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275" indent="-207963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Szymczak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80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XI/2 Strażnicy uśmiechu – wdrażanie programu profilaktyki zdrowia psychicznego.</a:t>
                      </a: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4963" indent="-24765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00">
                <a:tc>
                  <a:txBody>
                    <a:bodyPr/>
                    <a:lstStyle/>
                    <a:p>
                      <a:pPr marL="349250" marR="415925" indent="-2794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XI/3 Przeciwdziałanie przemocy domowej wobec dziecka. Procedury Niebieskich Kart  w oświacie.</a:t>
                      </a: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 indent="-265113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Grzesiak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96850" indent="-109538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XI/4 Pierwsze spotkanie z rodzicami – fundament dobrych relacji.</a:t>
                      </a: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-R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ade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</a:t>
                      </a: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39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XI/5 Techniki zarządzania klasą i grupą wychowawczą. Metoda konstruktywnej konfrontacji.</a:t>
                      </a:r>
                    </a:p>
                    <a:p>
                      <a:pPr marL="425450">
                        <a:lnSpc>
                          <a:spcPct val="100000"/>
                        </a:lnSpc>
                      </a:pPr>
                      <a:r>
                        <a:rPr lang="pl-PL" sz="1000" b="1" i="1" spc="0" dirty="0" smtClean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                                                                                                                         </a:t>
                      </a:r>
                      <a:r>
                        <a:rPr sz="1000" b="1" i="1" spc="0" dirty="0" err="1" smtClean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850" indent="-109538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Gajek-Czapla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664">
                <a:tc>
                  <a:txBody>
                    <a:bodyPr/>
                    <a:lstStyle/>
                    <a:p>
                      <a:pPr marL="314325" marR="433705" indent="-243840">
                        <a:lnSpc>
                          <a:spcPct val="120000"/>
                        </a:lnSpc>
                        <a:spcBef>
                          <a:spcPts val="61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XI/6 ABC prawa humanitarnego – co każdy nauczyciel powinien wiedzieć, prowadząc  zajęcia z uczniem.</a:t>
                      </a: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 indent="-265113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spc="5" dirty="0">
                          <a:latin typeface="Arial MT"/>
                          <a:cs typeface="Arial MT"/>
                        </a:rPr>
                        <a:t>J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G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38138" indent="-2508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78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XI/7 Asertywność w pracy nauczyciela.</a:t>
                      </a:r>
                    </a:p>
                  </a:txBody>
                  <a:tcPr marL="0" marR="0" marT="812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275" indent="-207963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Szymczak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8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XI/8 Jak zorganizować i prowadzić projekt edukacyjny w szkole.</a:t>
                      </a: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8925" indent="-201613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92137" y="5139557"/>
            <a:ext cx="191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0" dirty="0">
                <a:latin typeface="+mj-lt"/>
                <a:cs typeface="Georgia"/>
              </a:rPr>
              <a:t>32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72286"/>
              </p:ext>
            </p:extLst>
          </p:nvPr>
        </p:nvGraphicFramePr>
        <p:xfrm>
          <a:off x="791844" y="1153913"/>
          <a:ext cx="6133464" cy="3069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9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756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XII/1 Zdrowie na co dzień – wdrażanie projektu promocji zdrowia w szkołach.</a:t>
                      </a:r>
                    </a:p>
                    <a:p>
                      <a:pPr marR="99695" algn="r">
                        <a:lnSpc>
                          <a:spcPct val="100000"/>
                        </a:lnSpc>
                      </a:pP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tabLst>
                          <a:tab pos="4337685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XII/2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Ćwiczenia wprowadzające do gier zespołowych. Zajęcia wychowania fizycznego </a:t>
                      </a:r>
                      <a:br>
                        <a:rPr lang="pl-PL" sz="1000" spc="0" dirty="0">
                          <a:latin typeface="Arial MT"/>
                          <a:cs typeface="Arial MT"/>
                        </a:rPr>
                      </a:br>
                      <a:r>
                        <a:rPr lang="pl-PL" sz="1000" spc="0" dirty="0">
                          <a:latin typeface="Arial MT"/>
                          <a:cs typeface="Arial MT"/>
                        </a:rPr>
                        <a:t>         w klasach  I-III.</a:t>
                      </a:r>
                    </a:p>
                    <a:p>
                      <a:pPr marL="70485">
                        <a:lnSpc>
                          <a:spcPct val="100000"/>
                        </a:lnSpc>
                        <a:tabLst>
                          <a:tab pos="4337685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b="1" i="1" spc="0" dirty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0825" indent="-163513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J.</a:t>
                      </a:r>
                      <a:r>
                        <a:rPr lang="pl-PL" sz="1000" baseline="0" dirty="0">
                          <a:latin typeface="Arial MT"/>
                          <a:cs typeface="Arial MT"/>
                        </a:rPr>
                        <a:t> Komorek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spc="0" dirty="0">
                        <a:latin typeface="Times New Roman"/>
                        <a:cs typeface="Times New Roman"/>
                      </a:endParaRPr>
                    </a:p>
                    <a:p>
                      <a:pPr marL="360363" indent="-290513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XII/3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Pogodne emocje. Wspieranie nauczycieli w kreowaniu przestrzeni zapewniającej balans emocjonalny dzieci w wieku przedszkolnym.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  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3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XII/4 W zdrowym ciele zdrowy duch – jak dbać o zdrowie fizyczne dziecka?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50825" indent="-16351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XII/5 Motywowanie uczniów do aktywności fizycznej.</a:t>
                      </a: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250825" indent="-16351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Ogrodnik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501">
                <a:tc>
                  <a:txBody>
                    <a:bodyPr/>
                    <a:lstStyle/>
                    <a:p>
                      <a:pPr marL="360363" indent="-290513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XII/6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Olimpiada i paraolimpiada – konsolidacja pracy szkoły wokół działań w ramach korelacji międzyprzedmiotowej.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indent="-163513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S. Bloch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87764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710679" y="5139557"/>
            <a:ext cx="2146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75" dirty="0">
                <a:latin typeface="Georgia"/>
                <a:cs typeface="Georgia"/>
              </a:rPr>
              <a:t>33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0206" y="366648"/>
            <a:ext cx="70592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XII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 WYCHOWANIE</a:t>
            </a:r>
            <a:r>
              <a:rPr sz="19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FIZYCZNE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EDUKACJA</a:t>
            </a:r>
            <a:r>
              <a:rPr sz="1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PROZDROWOTNA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" y="0"/>
            <a:ext cx="7772387" cy="55443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1132" y="354488"/>
            <a:ext cx="487870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0545" algn="l"/>
              </a:tabLst>
            </a:pPr>
            <a:r>
              <a:rPr sz="2050" b="1" dirty="0">
                <a:solidFill>
                  <a:srgbClr val="FFFFFF"/>
                </a:solidFill>
                <a:latin typeface="Arial"/>
                <a:cs typeface="Arial"/>
              </a:rPr>
              <a:t>XIII	</a:t>
            </a:r>
            <a:r>
              <a:rPr sz="2050" b="1" spc="-60" dirty="0">
                <a:solidFill>
                  <a:srgbClr val="FFFFFF"/>
                </a:solidFill>
                <a:latin typeface="Arial"/>
                <a:cs typeface="Arial"/>
              </a:rPr>
              <a:t>WARSZTAT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PRACY</a:t>
            </a:r>
            <a:r>
              <a:rPr sz="20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Arial"/>
                <a:cs typeface="Arial"/>
              </a:rPr>
              <a:t>NAUCZYCIELA</a:t>
            </a:r>
            <a:endParaRPr sz="20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960789"/>
              </p:ext>
            </p:extLst>
          </p:nvPr>
        </p:nvGraphicFramePr>
        <p:xfrm>
          <a:off x="681037" y="1025526"/>
          <a:ext cx="6489065" cy="3502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810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XIII/1 MYŚLOGRAFIA – myślenie wizualne sposobem na zapisywanie myśli.</a:t>
                      </a: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9575" marR="311150" indent="-322263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 err="1">
                          <a:latin typeface="Arial MT"/>
                          <a:cs typeface="Arial MT"/>
                        </a:rPr>
                        <a:t>D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ud</a:t>
                      </a:r>
                      <a:r>
                        <a:rPr sz="1000" spc="-20" dirty="0" err="1">
                          <a:latin typeface="Arial MT"/>
                          <a:cs typeface="Arial MT"/>
                        </a:rPr>
                        <a:t>z</a:t>
                      </a:r>
                      <a:r>
                        <a:rPr sz="1000" spc="-10" dirty="0" err="1">
                          <a:latin typeface="Arial MT"/>
                          <a:cs typeface="Arial MT"/>
                        </a:rPr>
                        <a:t>i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15" dirty="0" err="1">
                          <a:latin typeface="Arial MT"/>
                          <a:cs typeface="Arial MT"/>
                        </a:rPr>
                        <a:t>k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-</a:t>
                      </a:r>
                      <a:r>
                        <a:rPr sz="1000" spc="-5" dirty="0" err="1">
                          <a:latin typeface="Arial MT"/>
                          <a:cs typeface="Arial MT"/>
                        </a:rPr>
                        <a:t>Radecka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2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44"/>
                        </a:spcBef>
                        <a:tabLst>
                          <a:tab pos="4436110" algn="l"/>
                        </a:tabLst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XIII/2 Vademecum warsztatu </a:t>
                      </a:r>
                      <a:r>
                        <a:rPr sz="1000" spc="0" dirty="0" err="1">
                          <a:latin typeface="Arial MT"/>
                          <a:cs typeface="Arial MT"/>
                        </a:rPr>
                        <a:t>pracy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0" dirty="0" err="1">
                          <a:latin typeface="Arial MT"/>
                          <a:cs typeface="Arial MT"/>
                        </a:rPr>
                        <a:t>nauczyciela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.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/>
                      </a:r>
                      <a:br>
                        <a:rPr lang="pl-PL" sz="1000" spc="0" dirty="0">
                          <a:latin typeface="Arial MT"/>
                          <a:cs typeface="Arial MT"/>
                        </a:rPr>
                      </a:br>
                      <a:r>
                        <a:rPr lang="pl-PL" sz="1000" spc="0" dirty="0">
                          <a:latin typeface="Arial MT"/>
                          <a:cs typeface="Arial MT"/>
                        </a:rPr>
                        <a:t>                                                                                                                       </a:t>
                      </a:r>
                      <a:r>
                        <a:rPr sz="1000" b="1" i="1" spc="0" dirty="0" err="1" smtClean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sz="1000" spc="0" dirty="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1788" indent="-2444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Warczok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82575" indent="-19526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XIII/3 Funkcja oceny szkolnej. Ocenianie kształtujące w praktyce.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Warczok</a:t>
                      </a:r>
                      <a:r>
                        <a:rPr lang="pl-PL" sz="1000" spc="-5" dirty="0">
                          <a:latin typeface="Arial MT"/>
                          <a:cs typeface="Arial MT"/>
                        </a:rPr>
                        <a:t/>
                      </a:r>
                      <a:br>
                        <a:rPr lang="pl-PL" sz="1000" spc="-5" dirty="0">
                          <a:latin typeface="Arial MT"/>
                          <a:cs typeface="Arial MT"/>
                        </a:rPr>
                      </a:br>
                      <a:r>
                        <a:rPr lang="pl-PL" sz="1000" spc="-5" dirty="0">
                          <a:latin typeface="Arial MT"/>
                          <a:cs typeface="Arial MT"/>
                        </a:rPr>
                        <a:t>M. Gołąbek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XIII/4 Jak motywować uczniów, czyli o tym jak znalezienie pasji zmienia wszystko.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1475" indent="-284163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292">
                <a:tc>
                  <a:txBody>
                    <a:bodyPr/>
                    <a:lstStyle/>
                    <a:p>
                      <a:pPr marL="360363" marR="0" lvl="0" indent="-290513" defTabSz="914400" eaLnBrk="1" fontAlgn="auto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XIII/5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Techniki zarządzania klasą i grupą wychowawczą. Metoda konstruktywnej konfrontacji.       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lang="pl-PL" sz="1000" spc="0" baseline="0" dirty="0">
                          <a:latin typeface="Arial MT"/>
                          <a:cs typeface="Arial MT"/>
                        </a:rPr>
                        <a:t>                                                                     </a:t>
                      </a:r>
                      <a:r>
                        <a:rPr lang="pl-PL" sz="1000" b="1" i="1" spc="0" dirty="0" smtClean="0">
                          <a:solidFill>
                            <a:srgbClr val="ED1C24"/>
                          </a:solidFill>
                          <a:latin typeface="Arial"/>
                          <a:cs typeface="Arial"/>
                        </a:rPr>
                        <a:t>Nowość</a:t>
                      </a:r>
                      <a:endParaRPr lang="pl-PL" sz="1000" spc="0" dirty="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198438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Gajek</a:t>
                      </a:r>
                      <a:r>
                        <a:rPr lang="pl-PL" sz="1000" spc="-10" baseline="0" dirty="0">
                          <a:latin typeface="Arial MT"/>
                          <a:cs typeface="Arial MT"/>
                        </a:rPr>
                        <a:t> - Czapla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292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XIII/6 Praca metodą projektów. Myślenie projektowe.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1625" indent="-214313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Nauczyciele-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22263" indent="-2349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-konsultanci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XIII/7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Poza schematem. Wyniki i wnioski z badania myślenia kreatywnego PISA 2022.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7800" indent="-90488">
                        <a:lnSpc>
                          <a:spcPct val="100000"/>
                        </a:lnSpc>
                      </a:pPr>
                      <a:r>
                        <a:rPr lang="pl-PL"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lang="pl-PL" sz="1000" spc="-5" baseline="0" dirty="0">
                          <a:latin typeface="Arial MT"/>
                          <a:cs typeface="Arial MT"/>
                        </a:rPr>
                        <a:t> 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XIII/8 Działania innowacyjne w szkole – od pomysłu do realizacji.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0" indent="-344488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30200" indent="-242888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U.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Warczok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282575" indent="-195263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60" dirty="0">
                          <a:latin typeface="Arial MT"/>
                          <a:cs typeface="Arial MT"/>
                        </a:rPr>
                        <a:t>Zimończyk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1037" y="5139557"/>
            <a:ext cx="2330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50" dirty="0">
                <a:latin typeface="+mj-lt"/>
                <a:cs typeface="Georgia"/>
              </a:rPr>
              <a:t>34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769351" cy="5544311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648287"/>
              </p:ext>
            </p:extLst>
          </p:nvPr>
        </p:nvGraphicFramePr>
        <p:xfrm>
          <a:off x="717606" y="749105"/>
          <a:ext cx="6356985" cy="3909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1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Temat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Koordynator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866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3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XIII/9 Escape room w szkole – wdrażamy innowacje.</a:t>
                      </a: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347663" indent="-260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9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XIII/10 Dołącz do eTwinning. Załóż projekt. Narzędzia programu eTwinning</a:t>
                      </a:r>
                      <a:r>
                        <a:rPr sz="1000" spc="0" dirty="0">
                          <a:solidFill>
                            <a:srgbClr val="E47525"/>
                          </a:solidFill>
                          <a:latin typeface="Arial MT"/>
                          <a:cs typeface="Arial MT"/>
                        </a:rPr>
                        <a:t>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Krzyżanowska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XIII/11 Jak dobrze przygotować ucznia do egzaminu ósmoklasisty?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88925" indent="-20161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M.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Pyszny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9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XIII/12 Jak dobrze przygotować ucznia do egzaminu maturalnego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 z języka polskiego</a:t>
                      </a:r>
                      <a:r>
                        <a:rPr sz="1000" spc="0" dirty="0">
                          <a:latin typeface="Arial MT"/>
                          <a:cs typeface="Arial MT"/>
                        </a:rPr>
                        <a:t>?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339725" indent="-252413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K.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Nogły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9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spc="0" dirty="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0" dirty="0">
                          <a:latin typeface="Arial MT"/>
                          <a:cs typeface="Arial MT"/>
                        </a:rPr>
                        <a:t>XIII/13 </a:t>
                      </a:r>
                      <a:r>
                        <a:rPr lang="pl-PL" sz="1000" spc="0" dirty="0">
                          <a:latin typeface="Arial MT"/>
                          <a:cs typeface="Arial MT"/>
                        </a:rPr>
                        <a:t>Wprowadź STEAM-owe przygody w świetlicy szkolnej.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S.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Ficek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90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XIII/14 Zmiany na egzaminie maturalnym w 2025 roku.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63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663" indent="-260350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I. Gojny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034660"/>
                  </a:ext>
                </a:extLst>
              </a:tr>
              <a:tr h="42390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XIII/15 Mały uczeń, wielkie wyzwanie. Zarządzanie klasą na lekcjach języka angielskiego.</a:t>
                      </a: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63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663" indent="-260350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S. Krause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952136"/>
                  </a:ext>
                </a:extLst>
              </a:tr>
              <a:tr h="423908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/>
                      </a:r>
                      <a:br>
                        <a:rPr lang="pl-PL" sz="1000" spc="0" dirty="0">
                          <a:latin typeface="Arial MT"/>
                          <a:cs typeface="Arial MT"/>
                        </a:rPr>
                      </a:br>
                      <a:r>
                        <a:rPr lang="pl-PL" sz="1000" spc="0" dirty="0">
                          <a:latin typeface="Arial MT"/>
                          <a:cs typeface="Arial MT"/>
                        </a:rPr>
                        <a:t>XIII/16 Najnowsze trendy i badania w zakresie nauczania języka niemieckiego. Samoocena </a:t>
                      </a:r>
                    </a:p>
                    <a:p>
                      <a:pPr marL="449263" indent="0">
                        <a:lnSpc>
                          <a:spcPct val="100000"/>
                        </a:lnSpc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i planowanie własnego rozwoju zawodowego.</a:t>
                      </a:r>
                    </a:p>
                    <a:p>
                      <a:pPr marL="70485">
                        <a:lnSpc>
                          <a:spcPct val="100000"/>
                        </a:lnSpc>
                      </a:pPr>
                      <a:endParaRPr sz="1000" spc="0" dirty="0">
                        <a:latin typeface="Arial MT"/>
                        <a:cs typeface="Arial MT"/>
                      </a:endParaRPr>
                    </a:p>
                  </a:txBody>
                  <a:tcPr marL="0" marR="0" marT="63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7663" indent="-260350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M. Gołąbek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13276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35831" y="5139557"/>
            <a:ext cx="238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65" dirty="0">
                <a:latin typeface="+mj-lt"/>
                <a:cs typeface="Georgia"/>
              </a:rPr>
              <a:t>35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18"/>
            <a:ext cx="7848600" cy="5607518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33800" y="1250950"/>
            <a:ext cx="3429000" cy="1549911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6355" rIns="0" bIns="0" rtlCol="0">
            <a:spAutoFit/>
          </a:bodyPr>
          <a:lstStyle/>
          <a:p>
            <a:pPr marL="167005" marR="160020" indent="-76835">
              <a:lnSpc>
                <a:spcPts val="1310"/>
              </a:lnSpc>
              <a:spcBef>
                <a:spcPts val="365"/>
              </a:spcBef>
              <a:buClr>
                <a:srgbClr val="FFFFFF"/>
              </a:buClr>
              <a:buFont typeface="Arial"/>
              <a:buChar char="-"/>
              <a:tabLst>
                <a:tab pos="175260" algn="l"/>
              </a:tabLst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Kształtowanie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i rozwijanie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enc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spo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ł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ch 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 err="1">
                <a:solidFill>
                  <a:srgbClr val="FFFFFF"/>
                </a:solidFill>
                <a:latin typeface="Arial"/>
                <a:cs typeface="Arial"/>
              </a:rPr>
              <a:t>emocjonalnych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100" b="1" spc="-55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pl-PL" sz="1100" b="1" spc="-5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dzieci.</a:t>
            </a:r>
            <a:endParaRPr sz="1100" dirty="0">
              <a:latin typeface="Arial"/>
              <a:cs typeface="Arial"/>
            </a:endParaRPr>
          </a:p>
          <a:p>
            <a:pPr marL="167005" marR="548005" indent="-76835">
              <a:lnSpc>
                <a:spcPts val="1300"/>
              </a:lnSpc>
              <a:spcBef>
                <a:spcPts val="5"/>
              </a:spcBef>
              <a:buChar char="-"/>
              <a:tabLst>
                <a:tab pos="175260" algn="l"/>
              </a:tabLst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sk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ona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dz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ci  z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innymi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osobami.</a:t>
            </a:r>
            <a:endParaRPr sz="1100" dirty="0">
              <a:latin typeface="Arial"/>
              <a:cs typeface="Arial"/>
            </a:endParaRPr>
          </a:p>
          <a:p>
            <a:pPr marL="174625" indent="-84455">
              <a:lnSpc>
                <a:spcPts val="1260"/>
              </a:lnSpc>
              <a:buChar char="-"/>
              <a:tabLst>
                <a:tab pos="175260" algn="l"/>
              </a:tabLst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Kształtowanie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umiejętności</a:t>
            </a:r>
            <a:endParaRPr sz="1100" dirty="0">
              <a:latin typeface="Arial"/>
              <a:cs typeface="Arial"/>
            </a:endParaRPr>
          </a:p>
          <a:p>
            <a:pPr marL="167005" marR="339725">
              <a:lnSpc>
                <a:spcPct val="98800"/>
              </a:lnSpc>
              <a:spcBef>
                <a:spcPts val="1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radzenia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sobie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 err="1">
                <a:solidFill>
                  <a:srgbClr val="FFFFFF"/>
                </a:solidFill>
                <a:latin typeface="Arial"/>
                <a:cs typeface="Arial"/>
              </a:rPr>
              <a:t>trudnościami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100" b="1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pl-PL" sz="11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1100" b="1" spc="-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problemami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oraz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wykorzystywania </a:t>
            </a:r>
            <a:r>
              <a:rPr sz="1100" b="1" spc="-10" dirty="0" err="1">
                <a:solidFill>
                  <a:srgbClr val="FFFFFF"/>
                </a:solidFill>
                <a:latin typeface="Arial"/>
                <a:cs typeface="Arial"/>
              </a:rPr>
              <a:t>nabytych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 err="1">
                <a:solidFill>
                  <a:srgbClr val="FFFFFF"/>
                </a:solidFill>
                <a:latin typeface="Arial"/>
                <a:cs typeface="Arial"/>
              </a:rPr>
              <a:t>umiejętności</a:t>
            </a:r>
            <a:r>
              <a:rPr lang="pl-PL" sz="1100" dirty="0"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 err="1">
                <a:solidFill>
                  <a:srgbClr val="FFFFFF"/>
                </a:solidFill>
                <a:latin typeface="Arial"/>
                <a:cs typeface="Arial"/>
              </a:rPr>
              <a:t>codziennym</a:t>
            </a:r>
            <a:r>
              <a:rPr lang="pl-PL" sz="1100" b="1" spc="-50" dirty="0">
                <a:solidFill>
                  <a:srgbClr val="FFFFFF"/>
                </a:solidFill>
                <a:latin typeface="Arial"/>
                <a:cs typeface="Arial"/>
              </a:rPr>
              <a:t> życiu. 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600" y="946150"/>
            <a:ext cx="3048000" cy="318677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79375" rIns="0" bIns="0" rtlCol="0" anchor="ctr">
            <a:spAutoFit/>
          </a:bodyPr>
          <a:lstStyle/>
          <a:p>
            <a:pPr marL="189865">
              <a:lnSpc>
                <a:spcPct val="100000"/>
              </a:lnSpc>
              <a:spcBef>
                <a:spcPts val="625"/>
              </a:spcBef>
            </a:pP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„PRZYJACIELE</a:t>
            </a:r>
            <a:r>
              <a:rPr sz="15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ZIPPIEGO”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 rot="16200000">
            <a:off x="6011981" y="3620969"/>
            <a:ext cx="1543050" cy="15581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+mj-lt"/>
                <a:cs typeface="Arial"/>
              </a:rPr>
              <a:t>Koordynator:</a:t>
            </a:r>
            <a:r>
              <a:rPr sz="900" spc="-10" dirty="0">
                <a:latin typeface="+mj-lt"/>
                <a:cs typeface="Arial"/>
              </a:rPr>
              <a:t> </a:t>
            </a:r>
            <a:r>
              <a:rPr sz="900" spc="15" dirty="0">
                <a:latin typeface="+mj-lt"/>
                <a:cs typeface="Arial"/>
              </a:rPr>
              <a:t>Sylwia</a:t>
            </a:r>
            <a:r>
              <a:rPr sz="900" spc="-35" dirty="0">
                <a:latin typeface="+mj-lt"/>
                <a:cs typeface="Arial"/>
              </a:rPr>
              <a:t> </a:t>
            </a:r>
            <a:r>
              <a:rPr sz="900" spc="15" dirty="0">
                <a:latin typeface="+mj-lt"/>
                <a:cs typeface="Arial"/>
              </a:rPr>
              <a:t>Bloch</a:t>
            </a:r>
            <a:endParaRPr sz="9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33800" y="946150"/>
            <a:ext cx="3429000" cy="24045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250" b="1" spc="-5" dirty="0">
                <a:solidFill>
                  <a:srgbClr val="FFFFFF"/>
                </a:solidFill>
                <a:latin typeface="Arial"/>
                <a:cs typeface="Arial"/>
              </a:rPr>
              <a:t>CELE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3765550"/>
            <a:ext cx="3048000" cy="612347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7625" rIns="0" bIns="0" rtlCol="0">
            <a:spAutoFit/>
          </a:bodyPr>
          <a:lstStyle/>
          <a:p>
            <a:pPr marL="253365" marR="245745" algn="ctr">
              <a:lnSpc>
                <a:spcPts val="1490"/>
              </a:lnSpc>
              <a:spcBef>
                <a:spcPts val="375"/>
              </a:spcBef>
            </a:pP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Międzynarodowy</a:t>
            </a:r>
            <a:r>
              <a:rPr sz="1200" b="1" i="1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+mj-lt"/>
                <a:cs typeface="Arial"/>
              </a:rPr>
              <a:t>program</a:t>
            </a:r>
            <a:r>
              <a:rPr sz="1200" b="1" i="1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10" dirty="0" err="1">
                <a:solidFill>
                  <a:srgbClr val="FFFFFF"/>
                </a:solidFill>
                <a:latin typeface="+mj-lt"/>
                <a:cs typeface="Arial"/>
              </a:rPr>
              <a:t>rekomendowany</a:t>
            </a:r>
            <a:r>
              <a:rPr sz="1200" b="1" i="1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33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przez</a:t>
            </a:r>
            <a:r>
              <a:rPr sz="1200" b="1" i="1" spc="-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Ministra</a:t>
            </a:r>
            <a:r>
              <a:rPr sz="1200" b="1" i="1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Zdrowia</a:t>
            </a:r>
            <a:endParaRPr sz="1200" dirty="0">
              <a:latin typeface="+mj-lt"/>
              <a:cs typeface="Arial"/>
            </a:endParaRPr>
          </a:p>
          <a:p>
            <a:pPr algn="ctr">
              <a:lnSpc>
                <a:spcPts val="1435"/>
              </a:lnSpc>
            </a:pP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sz="1200" b="1" i="1" spc="-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Ministra</a:t>
            </a:r>
            <a:r>
              <a:rPr sz="1200" b="1" i="1" spc="-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Edukacji</a:t>
            </a:r>
            <a:r>
              <a:rPr sz="1200" b="1" i="1" spc="-2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200" b="1" i="1" spc="-5" dirty="0" err="1">
                <a:solidFill>
                  <a:srgbClr val="FFFFFF"/>
                </a:solidFill>
                <a:latin typeface="+mj-lt"/>
                <a:cs typeface="Arial"/>
              </a:rPr>
              <a:t>Narodowej</a:t>
            </a:r>
            <a:r>
              <a:rPr sz="1200" b="1" i="1" spc="-5" dirty="0">
                <a:solidFill>
                  <a:srgbClr val="FFFFFF"/>
                </a:solidFill>
                <a:latin typeface="+mj-lt"/>
                <a:cs typeface="Arial"/>
              </a:rPr>
              <a:t>.</a:t>
            </a:r>
            <a:endParaRPr sz="1200" dirty="0">
              <a:latin typeface="+mj-lt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0" y="488950"/>
            <a:ext cx="6553200" cy="353943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50" b="1" spc="-10" dirty="0">
                <a:solidFill>
                  <a:srgbClr val="FFFFFF"/>
                </a:solidFill>
                <a:latin typeface="+mj-lt"/>
                <a:cs typeface="Arial"/>
              </a:rPr>
              <a:t>PROGRAMY</a:t>
            </a:r>
            <a:r>
              <a:rPr sz="2050" b="1" spc="-6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2050" b="1" spc="-15" dirty="0">
                <a:solidFill>
                  <a:srgbClr val="FFFFFF"/>
                </a:solidFill>
                <a:latin typeface="+mj-lt"/>
                <a:cs typeface="Arial"/>
              </a:rPr>
              <a:t>REKOMENDOWANE</a:t>
            </a:r>
            <a:endParaRPr sz="2050" dirty="0">
              <a:latin typeface="+mj-lt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 rotWithShape="1">
          <a:blip r:embed="rId4" cstate="print"/>
          <a:srcRect l="4163" t="4240" r="6184" b="3599"/>
          <a:stretch/>
        </p:blipFill>
        <p:spPr>
          <a:xfrm>
            <a:off x="609600" y="1327150"/>
            <a:ext cx="3048000" cy="236806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7200" y="2851151"/>
            <a:ext cx="2438400" cy="16002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9600" y="4375150"/>
            <a:ext cx="27228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Calibri"/>
                <a:cs typeface="Calibri"/>
              </a:rPr>
              <a:t>https://programyrekomendowane.pl/strony/promocja-zdrowia,7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8600" y="5137150"/>
            <a:ext cx="2266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35" dirty="0">
                <a:latin typeface="+mj-lt"/>
                <a:cs typeface="Georgia"/>
              </a:rPr>
              <a:t>36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" y="0"/>
            <a:ext cx="7767955" cy="55499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85800" y="946150"/>
            <a:ext cx="6324600" cy="288541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600" b="1" spc="-5" dirty="0">
                <a:solidFill>
                  <a:srgbClr val="FFFFFF"/>
                </a:solidFill>
                <a:latin typeface="+mj-lt"/>
                <a:cs typeface="Arial"/>
              </a:rPr>
              <a:t>APTECZKA</a:t>
            </a:r>
            <a:r>
              <a:rPr sz="1600" b="1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Arial"/>
              </a:rPr>
              <a:t>PIERWSZEJ</a:t>
            </a:r>
            <a:r>
              <a:rPr sz="1600" b="1" spc="3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+mj-lt"/>
                <a:cs typeface="Arial"/>
              </a:rPr>
              <a:t>POMOCY</a:t>
            </a:r>
            <a:r>
              <a:rPr sz="1600" b="1" spc="3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Arial"/>
              </a:rPr>
              <a:t>EMOCJONALNEJ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685800" y="1708150"/>
            <a:ext cx="2971800" cy="251460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>
              <a:spcBef>
                <a:spcPts val="300"/>
              </a:spcBef>
            </a:pPr>
            <a:endParaRPr lang="pl-PL" sz="2000" kern="0" dirty="0"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1708150"/>
            <a:ext cx="7530159" cy="276678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34010" indent="-127000">
              <a:lnSpc>
                <a:spcPct val="100000"/>
              </a:lnSpc>
              <a:buAutoNum type="arabicPeriod"/>
              <a:tabLst>
                <a:tab pos="334645" algn="l"/>
              </a:tabLst>
            </a:pPr>
            <a:r>
              <a:rPr sz="1000" b="1" spc="-5" dirty="0" err="1">
                <a:solidFill>
                  <a:schemeClr val="bg1"/>
                </a:solidFill>
                <a:latin typeface="+mj-lt"/>
                <a:cs typeface="Times New Roman"/>
              </a:rPr>
              <a:t>Apteczka</a:t>
            </a:r>
            <a:r>
              <a:rPr sz="1000" b="1" spc="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skarbów</a:t>
            </a:r>
            <a:r>
              <a:rPr sz="1000" b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spc="-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jak leczyć</a:t>
            </a:r>
            <a:r>
              <a:rPr sz="1000" i="1" spc="2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rany duszy?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indent="-127000">
              <a:lnSpc>
                <a:spcPct val="100000"/>
              </a:lnSpc>
              <a:buAutoNum type="arabicPeriod"/>
              <a:tabLst>
                <a:tab pos="334645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Optymizm</a:t>
            </a:r>
            <a:r>
              <a:rPr sz="1000" b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myśl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pozytywnie,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wtedy</a:t>
            </a:r>
            <a:r>
              <a:rPr sz="1000" i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jest łatwiej!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66395" indent="-159385">
              <a:lnSpc>
                <a:spcPct val="100000"/>
              </a:lnSpc>
              <a:buAutoNum type="arabicPeriod"/>
              <a:tabLst>
                <a:tab pos="367030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Przyjaźń</a:t>
            </a:r>
            <a:r>
              <a:rPr sz="1000" b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 okazuj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miłość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i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 err="1">
                <a:solidFill>
                  <a:schemeClr val="bg1"/>
                </a:solidFill>
                <a:latin typeface="+mj-lt"/>
                <a:cs typeface="Times New Roman"/>
              </a:rPr>
              <a:t>przyjaźń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!</a:t>
            </a:r>
            <a:endParaRPr lang="pl-PL" sz="1000" i="1" spc="-5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58775" marR="2118360" indent="-152400">
              <a:lnSpc>
                <a:spcPts val="1190"/>
              </a:lnSpc>
              <a:spcBef>
                <a:spcPts val="60"/>
              </a:spcBef>
              <a:buAutoNum type="arabicPeriod"/>
              <a:tabLst>
                <a:tab pos="334645" algn="l"/>
              </a:tabLst>
            </a:pPr>
            <a:r>
              <a:rPr sz="1000" b="1" spc="-5" dirty="0" err="1">
                <a:solidFill>
                  <a:schemeClr val="bg1"/>
                </a:solidFill>
                <a:latin typeface="+mj-lt"/>
                <a:cs typeface="Times New Roman"/>
              </a:rPr>
              <a:t>Kreatywność</a:t>
            </a:r>
            <a:r>
              <a:rPr sz="1000" b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ucz</a:t>
            </a:r>
            <a:r>
              <a:rPr sz="1000" i="1" spc="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się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całe</a:t>
            </a:r>
            <a:r>
              <a:rPr sz="1000" i="1" spc="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życie,</a:t>
            </a:r>
            <a:r>
              <a:rPr sz="1000" i="1" spc="2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 err="1">
                <a:solidFill>
                  <a:schemeClr val="bg1"/>
                </a:solidFill>
                <a:latin typeface="+mj-lt"/>
                <a:cs typeface="Times New Roman"/>
              </a:rPr>
              <a:t>odkrywaj</a:t>
            </a:r>
            <a:r>
              <a:rPr lang="pl-PL" sz="1000" i="1" spc="-5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pl-PL" sz="1000" i="1" spc="-5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i wzmacniaj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swoje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talenty!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marR="1927860" indent="-127000">
              <a:lnSpc>
                <a:spcPts val="1190"/>
              </a:lnSpc>
              <a:spcBef>
                <a:spcPts val="20"/>
              </a:spcBef>
              <a:buAutoNum type="arabicPeriod"/>
              <a:tabLst>
                <a:tab pos="334645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Wytrwałość</a:t>
            </a:r>
            <a:r>
              <a:rPr sz="1000" b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nie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poddawaj</a:t>
            </a:r>
            <a:r>
              <a:rPr sz="1000" i="1" spc="-2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się,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sukces</a:t>
            </a:r>
            <a:r>
              <a:rPr sz="1000" i="1" spc="2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w życiu </a:t>
            </a: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to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 err="1">
                <a:solidFill>
                  <a:schemeClr val="bg1"/>
                </a:solidFill>
                <a:latin typeface="+mj-lt"/>
                <a:cs typeface="Times New Roman"/>
              </a:rPr>
              <a:t>bieg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lang="pl-PL" sz="1000" i="1" spc="-5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pl-PL" sz="1000" i="1" spc="-5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sz="1000" i="1" dirty="0" err="1">
                <a:solidFill>
                  <a:schemeClr val="bg1"/>
                </a:solidFill>
                <a:latin typeface="+mj-lt"/>
                <a:cs typeface="Times New Roman"/>
              </a:rPr>
              <a:t>na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długi</a:t>
            </a:r>
            <a:r>
              <a:rPr sz="1000" i="1" spc="-2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dystans!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marR="2180590" indent="-127000">
              <a:lnSpc>
                <a:spcPts val="1190"/>
              </a:lnSpc>
              <a:spcBef>
                <a:spcPts val="20"/>
              </a:spcBef>
              <a:buAutoNum type="arabicPeriod"/>
              <a:tabLst>
                <a:tab pos="334645" algn="l"/>
              </a:tabLst>
            </a:pPr>
            <a:r>
              <a:rPr sz="1000" b="1" spc="-10" dirty="0">
                <a:solidFill>
                  <a:schemeClr val="bg1"/>
                </a:solidFill>
                <a:latin typeface="+mj-lt"/>
                <a:cs typeface="Times New Roman"/>
              </a:rPr>
              <a:t>Zdrowie</a:t>
            </a:r>
            <a:r>
              <a:rPr sz="1000" b="1" spc="2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fizyczne</a:t>
            </a:r>
            <a:r>
              <a:rPr sz="1000" b="1" spc="2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spc="-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dbaj</a:t>
            </a:r>
            <a:r>
              <a:rPr sz="1000" i="1" spc="-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o zdrowie</a:t>
            </a:r>
            <a:r>
              <a:rPr sz="1000" i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i</a:t>
            </a:r>
            <a:r>
              <a:rPr sz="1000" i="1" spc="-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ćwicz </a:t>
            </a: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codziennie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lang="pl-PL" sz="1000" i="1" spc="10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pl-PL" sz="1000" i="1" spc="10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to poprawia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samopoczucie!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marR="1859280" indent="-127000">
              <a:lnSpc>
                <a:spcPts val="1190"/>
              </a:lnSpc>
              <a:spcBef>
                <a:spcPts val="20"/>
              </a:spcBef>
              <a:buAutoNum type="arabicPeriod"/>
              <a:tabLst>
                <a:tab pos="334645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Szczerość</a:t>
            </a:r>
            <a:r>
              <a:rPr sz="1000" b="1" spc="4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nie</a:t>
            </a:r>
            <a:r>
              <a:rPr sz="1000" i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komplikuj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niepotrzebnie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swojego </a:t>
            </a: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życia!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marR="2207895" indent="-127000">
              <a:lnSpc>
                <a:spcPts val="1190"/>
              </a:lnSpc>
              <a:spcBef>
                <a:spcPts val="20"/>
              </a:spcBef>
              <a:buAutoNum type="arabicPeriod"/>
              <a:tabLst>
                <a:tab pos="334645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Życzliwość</a:t>
            </a:r>
            <a:r>
              <a:rPr sz="1000" b="1" spc="3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</a:t>
            </a:r>
            <a:r>
              <a:rPr sz="1000" i="1" spc="-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próbuj</a:t>
            </a:r>
            <a:r>
              <a:rPr sz="1000" i="1" spc="-2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zrozumieć</a:t>
            </a:r>
            <a:r>
              <a:rPr sz="1000" i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i</a:t>
            </a:r>
            <a:r>
              <a:rPr sz="1000" i="1" spc="-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wspierać </a:t>
            </a: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innych!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marR="1901825" indent="-127000">
              <a:lnSpc>
                <a:spcPts val="1190"/>
              </a:lnSpc>
              <a:spcBef>
                <a:spcPts val="20"/>
              </a:spcBef>
              <a:buAutoNum type="arabicPeriod"/>
              <a:tabLst>
                <a:tab pos="334645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Wdzięczność</a:t>
            </a:r>
            <a:r>
              <a:rPr sz="1000" b="1" spc="3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 okazuj wdzięczność</a:t>
            </a:r>
            <a:r>
              <a:rPr sz="1000" i="1" spc="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za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wszystko, </a:t>
            </a: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co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lang="pl-PL" sz="1000" i="1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pl-PL" sz="1000" i="1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lang="pl-PL" sz="1000" i="1" dirty="0">
                <a:solidFill>
                  <a:schemeClr val="bg1"/>
                </a:solidFill>
                <a:latin typeface="+mj-lt"/>
                <a:cs typeface="Times New Roman"/>
              </a:rPr>
              <a:t>C</a:t>
            </a:r>
            <a:r>
              <a:rPr sz="1000" i="1" spc="-5" dirty="0" err="1">
                <a:solidFill>
                  <a:schemeClr val="bg1"/>
                </a:solidFill>
                <a:latin typeface="+mj-lt"/>
                <a:cs typeface="Times New Roman"/>
              </a:rPr>
              <a:t>ię</a:t>
            </a:r>
            <a:r>
              <a:rPr sz="1000" i="1" spc="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spotyka!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 marL="334010" marR="1951989" indent="-127000">
              <a:lnSpc>
                <a:spcPts val="1190"/>
              </a:lnSpc>
              <a:spcBef>
                <a:spcPts val="25"/>
              </a:spcBef>
              <a:buAutoNum type="arabicPeriod"/>
              <a:tabLst>
                <a:tab pos="398780" algn="l"/>
              </a:tabLst>
            </a:pPr>
            <a:r>
              <a:rPr sz="1000" b="1" spc="-5" dirty="0">
                <a:solidFill>
                  <a:schemeClr val="bg1"/>
                </a:solidFill>
                <a:latin typeface="+mj-lt"/>
                <a:cs typeface="Times New Roman"/>
              </a:rPr>
              <a:t>Marzenia</a:t>
            </a:r>
            <a:r>
              <a:rPr sz="1000" b="1" spc="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– wyznaczaj</a:t>
            </a:r>
            <a:r>
              <a:rPr sz="1000" i="1" spc="1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sobie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cele</a:t>
            </a:r>
            <a:r>
              <a:rPr sz="1000" i="1" spc="1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i</a:t>
            </a:r>
            <a:r>
              <a:rPr sz="1000" i="1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dirty="0" err="1">
                <a:solidFill>
                  <a:schemeClr val="bg1"/>
                </a:solidFill>
                <a:latin typeface="+mj-lt"/>
                <a:cs typeface="Times New Roman"/>
              </a:rPr>
              <a:t>podążaj</a:t>
            </a:r>
            <a:r>
              <a:rPr sz="1000" i="1" spc="-2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lang="pl-PL" sz="1000" i="1" spc="-25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pl-PL" sz="1000" i="1" spc="-25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sz="1000" i="1" spc="-5" dirty="0" err="1">
                <a:solidFill>
                  <a:schemeClr val="bg1"/>
                </a:solidFill>
                <a:latin typeface="+mj-lt"/>
                <a:cs typeface="Times New Roman"/>
              </a:rPr>
              <a:t>za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235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sz="1000" i="1" spc="-5" dirty="0">
                <a:solidFill>
                  <a:schemeClr val="bg1"/>
                </a:solidFill>
                <a:latin typeface="+mj-lt"/>
                <a:cs typeface="Times New Roman"/>
              </a:rPr>
              <a:t>marzeniami!</a:t>
            </a:r>
            <a:endParaRPr sz="10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endParaRPr sz="12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565150"/>
            <a:ext cx="6324600" cy="353943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00" b="1" spc="-10" dirty="0">
                <a:solidFill>
                  <a:srgbClr val="FFFFFF"/>
                </a:solidFill>
                <a:latin typeface="+mj-lt"/>
                <a:cs typeface="Arial"/>
              </a:rPr>
              <a:t>PROGRAMY</a:t>
            </a:r>
            <a:r>
              <a:rPr sz="2000" b="1" spc="-6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+mj-lt"/>
                <a:cs typeface="Arial"/>
              </a:rPr>
              <a:t>REKOMENDOWANE</a:t>
            </a:r>
            <a:endParaRPr sz="2000" dirty="0">
              <a:latin typeface="+mj-lt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/>
          <a:srcRect l="48179" t="3251" r="5419" b="4449"/>
          <a:stretch/>
        </p:blipFill>
        <p:spPr>
          <a:xfrm>
            <a:off x="3733800" y="1631950"/>
            <a:ext cx="1652134" cy="2362200"/>
          </a:xfrm>
          <a:prstGeom prst="rect">
            <a:avLst/>
          </a:prstGeom>
        </p:spPr>
      </p:pic>
      <p:sp>
        <p:nvSpPr>
          <p:cNvPr id="10" name="object 11">
            <a:extLst>
              <a:ext uri="{FF2B5EF4-FFF2-40B4-BE49-F238E27FC236}">
                <a16:creationId xmlns:a16="http://schemas.microsoft.com/office/drawing/2014/main" id="{0B43EC21-6236-B442-C2FE-4171005C3E0F}"/>
              </a:ext>
            </a:extLst>
          </p:cNvPr>
          <p:cNvSpPr txBox="1"/>
          <p:nvPr/>
        </p:nvSpPr>
        <p:spPr>
          <a:xfrm>
            <a:off x="7162800" y="5137150"/>
            <a:ext cx="27096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75" dirty="0">
                <a:latin typeface="+mj-lt"/>
                <a:cs typeface="Georgia"/>
              </a:rPr>
              <a:t>37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685800" y="1403350"/>
            <a:ext cx="2971800" cy="288541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lang="pl-PL" sz="1600" b="1" spc="-5" dirty="0">
                <a:solidFill>
                  <a:srgbClr val="FFFFFF"/>
                </a:solidFill>
                <a:latin typeface="+mj-lt"/>
                <a:cs typeface="Arial"/>
              </a:rPr>
              <a:t>OMAWIANE ZAGADNIENIA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981200" y="1250950"/>
            <a:ext cx="54864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12415" marR="5080" indent="-594995">
              <a:lnSpc>
                <a:spcPts val="1270"/>
              </a:lnSpc>
              <a:spcBef>
                <a:spcPts val="175"/>
              </a:spcBef>
            </a:pPr>
            <a:r>
              <a:rPr lang="pl-PL" sz="1050" b="1" spc="-10" dirty="0">
                <a:latin typeface="+mj-lt"/>
                <a:cs typeface="Times New Roman"/>
              </a:rPr>
              <a:t>Adresaci:</a:t>
            </a:r>
            <a:r>
              <a:rPr lang="pl-PL" sz="1050" b="1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Nauczyciele</a:t>
            </a:r>
            <a:r>
              <a:rPr lang="pl-PL" sz="1050" spc="50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szkół</a:t>
            </a:r>
            <a:r>
              <a:rPr lang="pl-PL" sz="1050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podstawowych </a:t>
            </a:r>
            <a:br>
              <a:rPr lang="pl-PL" sz="1050" spc="-10" dirty="0">
                <a:latin typeface="+mj-lt"/>
                <a:cs typeface="Times New Roman"/>
              </a:rPr>
            </a:br>
            <a:r>
              <a:rPr lang="pl-PL" sz="1050" spc="-260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Dzieci</a:t>
            </a:r>
            <a:r>
              <a:rPr lang="pl-PL" sz="1050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w</a:t>
            </a:r>
            <a:r>
              <a:rPr lang="pl-PL" sz="1050" spc="-5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wieku</a:t>
            </a:r>
            <a:r>
              <a:rPr lang="pl-PL" sz="1050" spc="15" dirty="0">
                <a:latin typeface="+mj-lt"/>
                <a:cs typeface="Times New Roman"/>
              </a:rPr>
              <a:t> </a:t>
            </a:r>
            <a:r>
              <a:rPr lang="pl-PL" sz="1050" spc="-5" dirty="0">
                <a:latin typeface="+mj-lt"/>
                <a:cs typeface="Times New Roman"/>
              </a:rPr>
              <a:t>8</a:t>
            </a:r>
            <a:r>
              <a:rPr lang="pl-PL" sz="1050" i="1" spc="-5" dirty="0">
                <a:latin typeface="+mj-lt"/>
                <a:cs typeface="Times New Roman"/>
              </a:rPr>
              <a:t>–</a:t>
            </a:r>
            <a:r>
              <a:rPr lang="pl-PL" sz="1050" spc="-5" dirty="0">
                <a:latin typeface="+mj-lt"/>
                <a:cs typeface="Times New Roman"/>
              </a:rPr>
              <a:t>12</a:t>
            </a:r>
            <a:r>
              <a:rPr lang="pl-PL" sz="1050" dirty="0">
                <a:latin typeface="+mj-lt"/>
                <a:cs typeface="Times New Roman"/>
              </a:rPr>
              <a:t> </a:t>
            </a:r>
            <a:r>
              <a:rPr lang="pl-PL" sz="1050" spc="-10" dirty="0">
                <a:latin typeface="+mj-lt"/>
                <a:cs typeface="Times New Roman"/>
              </a:rPr>
              <a:t>lat</a:t>
            </a:r>
            <a:endParaRPr lang="pl-PL" sz="1050" dirty="0">
              <a:latin typeface="+mj-lt"/>
              <a:cs typeface="Times New Roman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-152400" y="4146550"/>
            <a:ext cx="6057900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6965" marR="1995805" indent="-494030">
              <a:lnSpc>
                <a:spcPct val="100000"/>
              </a:lnSpc>
            </a:pPr>
            <a:r>
              <a:rPr lang="pl-PL" sz="1050" b="1" dirty="0">
                <a:solidFill>
                  <a:srgbClr val="2B4FA2"/>
                </a:solidFill>
                <a:latin typeface="Times New Roman"/>
                <a:cs typeface="Times New Roman"/>
              </a:rPr>
              <a:t>Program</a:t>
            </a:r>
            <a:r>
              <a:rPr lang="pl-PL" sz="1050" b="1" spc="-50" dirty="0">
                <a:solidFill>
                  <a:srgbClr val="2B4FA2"/>
                </a:solidFill>
                <a:latin typeface="Times New Roman"/>
                <a:cs typeface="Times New Roman"/>
              </a:rPr>
              <a:t> </a:t>
            </a:r>
            <a:r>
              <a:rPr lang="pl-PL" sz="1050" b="1" dirty="0">
                <a:solidFill>
                  <a:srgbClr val="2B4FA2"/>
                </a:solidFill>
                <a:latin typeface="Times New Roman"/>
                <a:cs typeface="Times New Roman"/>
              </a:rPr>
              <a:t>profilaktyki</a:t>
            </a:r>
            <a:r>
              <a:rPr lang="pl-PL" sz="1050" b="1" spc="-55" dirty="0">
                <a:solidFill>
                  <a:srgbClr val="2B4FA2"/>
                </a:solidFill>
                <a:latin typeface="Times New Roman"/>
                <a:cs typeface="Times New Roman"/>
              </a:rPr>
              <a:t> </a:t>
            </a:r>
            <a:r>
              <a:rPr lang="pl-PL" sz="1050" b="1" spc="-5" dirty="0">
                <a:solidFill>
                  <a:srgbClr val="2B4FA2"/>
                </a:solidFill>
                <a:latin typeface="Times New Roman"/>
                <a:cs typeface="Times New Roman"/>
              </a:rPr>
              <a:t>uniwersalnej </a:t>
            </a:r>
            <a:r>
              <a:rPr lang="pl-PL" sz="1050" b="1" spc="-260" dirty="0">
                <a:solidFill>
                  <a:srgbClr val="2B4FA2"/>
                </a:solidFill>
                <a:latin typeface="Times New Roman"/>
                <a:cs typeface="Times New Roman"/>
              </a:rPr>
              <a:t> </a:t>
            </a:r>
            <a:r>
              <a:rPr lang="pl-PL" sz="1050" b="1" dirty="0">
                <a:solidFill>
                  <a:srgbClr val="2B4FA2"/>
                </a:solidFill>
                <a:latin typeface="Times New Roman"/>
                <a:cs typeface="Times New Roman"/>
              </a:rPr>
              <a:t>i</a:t>
            </a:r>
            <a:r>
              <a:rPr lang="pl-PL" sz="1050" b="1" spc="-15" dirty="0">
                <a:solidFill>
                  <a:srgbClr val="2B4FA2"/>
                </a:solidFill>
                <a:latin typeface="Times New Roman"/>
                <a:cs typeface="Times New Roman"/>
              </a:rPr>
              <a:t> </a:t>
            </a:r>
            <a:r>
              <a:rPr lang="pl-PL" sz="1050" b="1" dirty="0">
                <a:solidFill>
                  <a:srgbClr val="2B4FA2"/>
                </a:solidFill>
                <a:latin typeface="Times New Roman"/>
                <a:cs typeface="Times New Roman"/>
              </a:rPr>
              <a:t>promocji</a:t>
            </a:r>
            <a:r>
              <a:rPr lang="pl-PL" sz="1050" b="1" spc="-50" dirty="0">
                <a:solidFill>
                  <a:srgbClr val="2B4FA2"/>
                </a:solidFill>
                <a:latin typeface="Times New Roman"/>
                <a:cs typeface="Times New Roman"/>
              </a:rPr>
              <a:t> </a:t>
            </a:r>
            <a:r>
              <a:rPr lang="pl-PL" sz="1050" b="1" dirty="0">
                <a:solidFill>
                  <a:srgbClr val="2B4FA2"/>
                </a:solidFill>
                <a:latin typeface="Times New Roman"/>
                <a:cs typeface="Times New Roman"/>
              </a:rPr>
              <a:t>zdrowia</a:t>
            </a:r>
            <a:endParaRPr lang="pl-PL" sz="1050" dirty="0">
              <a:latin typeface="Times New Roman"/>
              <a:cs typeface="Times New Roman"/>
            </a:endParaRPr>
          </a:p>
          <a:p>
            <a:pPr marL="193675">
              <a:lnSpc>
                <a:spcPct val="100000"/>
              </a:lnSpc>
              <a:spcBef>
                <a:spcPts val="735"/>
              </a:spcBef>
            </a:pPr>
            <a:r>
              <a:rPr lang="pl-PL" sz="800" spc="-5" dirty="0">
                <a:cs typeface="Calibri"/>
              </a:rPr>
              <a:t>                    https://programyrekomendowane.pl/strony/promocja-zdrowia,7</a:t>
            </a:r>
            <a:endParaRPr lang="pl-PL" sz="800" dirty="0">
              <a:cs typeface="Calibri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/>
          <a:srcRect l="1974" t="16116" r="52611" b="4449"/>
          <a:stretch/>
        </p:blipFill>
        <p:spPr>
          <a:xfrm>
            <a:off x="5334000" y="2165350"/>
            <a:ext cx="1757651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>
          <a:xfrm>
            <a:off x="1" y="0"/>
            <a:ext cx="7816839" cy="558482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62000" y="946150"/>
            <a:ext cx="6400800" cy="288541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600" b="1" spc="-5" dirty="0">
                <a:solidFill>
                  <a:srgbClr val="FFFFFF"/>
                </a:solidFill>
                <a:latin typeface="+mj-lt"/>
                <a:cs typeface="Arial"/>
              </a:rPr>
              <a:t>ISKRA</a:t>
            </a:r>
            <a:r>
              <a:rPr sz="1600" b="1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Arial"/>
              </a:rPr>
              <a:t>ODPORNOŚCI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488950"/>
            <a:ext cx="6400800" cy="353943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790700" indent="-358775" algn="l">
              <a:lnSpc>
                <a:spcPct val="100000"/>
              </a:lnSpc>
              <a:spcBef>
                <a:spcPts val="300"/>
              </a:spcBef>
              <a:tabLst>
                <a:tab pos="3598545" algn="l"/>
              </a:tabLst>
            </a:pPr>
            <a:r>
              <a:rPr lang="pl-PL" sz="2050" b="1" spc="-10" dirty="0">
                <a:solidFill>
                  <a:srgbClr val="FFFFFF"/>
                </a:solidFill>
                <a:latin typeface="+mj-lt"/>
                <a:cs typeface="Arial"/>
              </a:rPr>
              <a:t>PROGRAMY REKOMENDOWANE</a:t>
            </a:r>
            <a:endParaRPr sz="2050" dirty="0">
              <a:latin typeface="+mj-lt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 rotWithShape="1">
          <a:blip r:embed="rId3" cstate="print"/>
          <a:srcRect l="10679" t="6146" r="7430" b="3390"/>
          <a:stretch/>
        </p:blipFill>
        <p:spPr>
          <a:xfrm>
            <a:off x="762000" y="1250950"/>
            <a:ext cx="2133600" cy="30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object 7"/>
          <p:cNvSpPr txBox="1"/>
          <p:nvPr/>
        </p:nvSpPr>
        <p:spPr>
          <a:xfrm>
            <a:off x="152400" y="5137150"/>
            <a:ext cx="4495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45" dirty="0">
                <a:latin typeface="+mj-lt"/>
                <a:cs typeface="Georgia"/>
              </a:rPr>
              <a:t>3</a:t>
            </a:r>
            <a:r>
              <a:rPr lang="pl-PL" sz="1200" spc="145" dirty="0">
                <a:latin typeface="+mj-lt"/>
                <a:cs typeface="Georgia"/>
              </a:rPr>
              <a:t>8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27150"/>
            <a:ext cx="2085500" cy="29718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/>
          <a:srcRect t="16235" r="24114"/>
          <a:stretch/>
        </p:blipFill>
        <p:spPr>
          <a:xfrm>
            <a:off x="5105400" y="1327150"/>
            <a:ext cx="2057399" cy="19812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57200" y="4298950"/>
            <a:ext cx="30729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3675" lvl="0">
              <a:spcBef>
                <a:spcPts val="735"/>
              </a:spcBef>
            </a:pPr>
            <a:r>
              <a:rPr lang="pl-PL" sz="800" spc="-5" dirty="0">
                <a:solidFill>
                  <a:prstClr val="black"/>
                </a:solidFill>
                <a:cs typeface="Calibri"/>
              </a:rPr>
              <a:t> https://programyrekomendowane.pl/strony/promocja-zdrowia,7</a:t>
            </a:r>
            <a:endParaRPr lang="pl-PL" sz="8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5105400" y="3384550"/>
            <a:ext cx="2057400" cy="888705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191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pl-PL" sz="1100" spc="-5" dirty="0">
                <a:solidFill>
                  <a:schemeClr val="bg1"/>
                </a:solidFill>
                <a:cs typeface="Calibri"/>
              </a:rPr>
              <a:t>Więcej</a:t>
            </a:r>
            <a:r>
              <a:rPr lang="pl-PL" sz="1100" spc="-2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100" spc="-5" dirty="0">
                <a:solidFill>
                  <a:schemeClr val="bg1"/>
                </a:solidFill>
                <a:cs typeface="Calibri"/>
              </a:rPr>
              <a:t>informacji</a:t>
            </a:r>
            <a:r>
              <a:rPr lang="pl-PL" sz="1100" spc="-3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100" dirty="0">
                <a:solidFill>
                  <a:schemeClr val="bg1"/>
                </a:solidFill>
                <a:cs typeface="Calibri"/>
              </a:rPr>
              <a:t>na </a:t>
            </a:r>
            <a:r>
              <a:rPr lang="pl-PL" sz="1100" spc="-254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100" spc="-5" dirty="0">
                <a:solidFill>
                  <a:schemeClr val="bg1"/>
                </a:solidFill>
                <a:cs typeface="Calibri"/>
              </a:rPr>
              <a:t>temat </a:t>
            </a:r>
            <a:r>
              <a:rPr lang="pl-PL" sz="1100" spc="-10" dirty="0">
                <a:solidFill>
                  <a:schemeClr val="bg1"/>
                </a:solidFill>
                <a:cs typeface="Calibri"/>
              </a:rPr>
              <a:t>programu </a:t>
            </a:r>
            <a:r>
              <a:rPr lang="pl-PL" sz="1100" spc="-5" dirty="0">
                <a:solidFill>
                  <a:schemeClr val="bg1"/>
                </a:solidFill>
                <a:cs typeface="Calibri"/>
              </a:rPr>
              <a:t> ISKRA</a:t>
            </a:r>
            <a:r>
              <a:rPr lang="pl-PL" sz="1100" spc="-15" dirty="0">
                <a:solidFill>
                  <a:schemeClr val="bg1"/>
                </a:solidFill>
                <a:cs typeface="Calibri"/>
              </a:rPr>
              <a:t> </a:t>
            </a:r>
            <a:br>
              <a:rPr lang="pl-PL" sz="1100" spc="-15" dirty="0">
                <a:solidFill>
                  <a:schemeClr val="bg1"/>
                </a:solidFill>
                <a:cs typeface="Calibri"/>
              </a:rPr>
            </a:br>
            <a:r>
              <a:rPr lang="pl-PL" sz="1100" dirty="0">
                <a:solidFill>
                  <a:schemeClr val="bg1"/>
                </a:solidFill>
                <a:cs typeface="Calibri"/>
              </a:rPr>
              <a:t>Odporności i</a:t>
            </a:r>
            <a:r>
              <a:rPr lang="pl-PL" sz="1100" spc="-3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100" spc="-10" dirty="0">
                <a:solidFill>
                  <a:schemeClr val="bg1"/>
                </a:solidFill>
                <a:cs typeface="Calibri"/>
              </a:rPr>
              <a:t>szkoleń</a:t>
            </a:r>
            <a:endParaRPr lang="pl-PL" sz="11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00000"/>
              </a:lnSpc>
            </a:pPr>
            <a:endParaRPr lang="pl-PL" sz="11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pl-PL" sz="1100" b="1" dirty="0">
                <a:solidFill>
                  <a:schemeClr val="bg1"/>
                </a:solidFill>
                <a:cs typeface="Calibri"/>
              </a:rPr>
              <a:t>dr</a:t>
            </a:r>
            <a:r>
              <a:rPr lang="pl-PL" sz="1100" b="1" spc="-4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100" b="1" dirty="0">
                <a:solidFill>
                  <a:schemeClr val="bg1"/>
                </a:solidFill>
                <a:cs typeface="Calibri"/>
              </a:rPr>
              <a:t>Maria</a:t>
            </a:r>
            <a:r>
              <a:rPr lang="pl-PL" sz="1100" b="1" spc="-40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100" b="1" spc="-5" dirty="0">
                <a:solidFill>
                  <a:schemeClr val="bg1"/>
                </a:solidFill>
                <a:cs typeface="Calibri"/>
              </a:rPr>
              <a:t>Koloch</a:t>
            </a:r>
            <a:endParaRPr lang="pl-PL" sz="1100" b="1" dirty="0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7772400" cy="55530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1631950"/>
            <a:ext cx="2299715" cy="2819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object 2"/>
          <p:cNvPicPr/>
          <p:nvPr/>
        </p:nvPicPr>
        <p:blipFill rotWithShape="1">
          <a:blip r:embed="rId4" cstate="print"/>
          <a:srcRect l="11523" t="8918" r="6312" b="11495"/>
          <a:stretch/>
        </p:blipFill>
        <p:spPr>
          <a:xfrm>
            <a:off x="685800" y="1631950"/>
            <a:ext cx="1295400" cy="13716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16200000">
            <a:off x="6158775" y="3550375"/>
            <a:ext cx="1860550" cy="309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+mj-lt"/>
                <a:cs typeface="Arial"/>
              </a:rPr>
              <a:t>Koordynator:</a:t>
            </a:r>
            <a:r>
              <a:rPr sz="900" spc="240" dirty="0">
                <a:latin typeface="+mj-lt"/>
                <a:cs typeface="Arial"/>
              </a:rPr>
              <a:t> </a:t>
            </a:r>
            <a:r>
              <a:rPr sz="900" spc="15" dirty="0">
                <a:latin typeface="+mj-lt"/>
                <a:cs typeface="Arial"/>
              </a:rPr>
              <a:t>Sylwia</a:t>
            </a:r>
            <a:r>
              <a:rPr sz="900" spc="-20" dirty="0">
                <a:latin typeface="+mj-lt"/>
                <a:cs typeface="Arial"/>
              </a:rPr>
              <a:t> </a:t>
            </a:r>
            <a:r>
              <a:rPr sz="900" spc="15" dirty="0">
                <a:latin typeface="+mj-lt"/>
                <a:cs typeface="Arial"/>
              </a:rPr>
              <a:t>Bloch</a:t>
            </a:r>
            <a:endParaRPr sz="9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" y="946150"/>
            <a:ext cx="6248400" cy="287258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pl-PL" sz="1600" b="1" dirty="0">
                <a:solidFill>
                  <a:srgbClr val="FFFFFF"/>
                </a:solidFill>
                <a:latin typeface="+mj-lt"/>
                <a:cs typeface="Arial"/>
              </a:rPr>
              <a:t>SZACHY</a:t>
            </a:r>
            <a:r>
              <a:rPr lang="pl-PL" sz="1600" b="1" spc="5" dirty="0">
                <a:solidFill>
                  <a:srgbClr val="FFFFFF"/>
                </a:solidFill>
                <a:latin typeface="+mj-lt"/>
                <a:cs typeface="Arial"/>
              </a:rPr>
              <a:t> W</a:t>
            </a:r>
            <a:r>
              <a:rPr lang="pl-PL" sz="1600" b="1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600" b="1" dirty="0">
                <a:solidFill>
                  <a:srgbClr val="FFFFFF"/>
                </a:solidFill>
                <a:latin typeface="+mj-lt"/>
                <a:cs typeface="Arial"/>
              </a:rPr>
              <a:t>PRZEDSZKOLU I SZKOLE</a:t>
            </a:r>
            <a:endParaRPr lang="pl-PL" sz="1600" dirty="0">
              <a:latin typeface="+mj-lt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5800" y="565150"/>
            <a:ext cx="6248400" cy="3148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/>
          <a:p>
            <a:pPr marL="808038" indent="-92075">
              <a:lnSpc>
                <a:spcPct val="100000"/>
              </a:lnSpc>
              <a:spcBef>
                <a:spcPts val="295"/>
              </a:spcBef>
              <a:tabLst>
                <a:tab pos="4896485" algn="l"/>
              </a:tabLst>
            </a:pPr>
            <a:r>
              <a:rPr sz="1800" b="1" spc="-10" dirty="0">
                <a:solidFill>
                  <a:srgbClr val="FFFFFF"/>
                </a:solidFill>
                <a:latin typeface="+mj-lt"/>
                <a:cs typeface="Arial"/>
              </a:rPr>
              <a:t>PROGRAMY</a:t>
            </a:r>
            <a:r>
              <a:rPr sz="1800" b="1" spc="-3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sz="1800" b="1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Arial"/>
              </a:rPr>
              <a:t>PROJEKTY</a:t>
            </a:r>
            <a:r>
              <a:rPr sz="1800" b="1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Arial"/>
              </a:rPr>
              <a:t>RODN</a:t>
            </a:r>
            <a:r>
              <a:rPr sz="1800" b="1" spc="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dirty="0" err="1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sz="1800" b="1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+mj-lt"/>
                <a:cs typeface="Arial"/>
              </a:rPr>
              <a:t>IP</a:t>
            </a:r>
            <a:r>
              <a:rPr lang="pl-PL" sz="1800" b="1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Arial"/>
              </a:rPr>
              <a:t>„WOM”</a:t>
            </a:r>
            <a:r>
              <a:rPr sz="1800" b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+mj-lt"/>
                <a:cs typeface="Arial"/>
              </a:rPr>
              <a:t>RYBNIK</a:t>
            </a:r>
            <a:endParaRPr sz="1800" dirty="0">
              <a:latin typeface="+mj-lt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 rotWithShape="1">
          <a:blip r:embed="rId5" cstate="print"/>
          <a:srcRect l="11042" t="4423" r="13958" b="6153"/>
          <a:stretch/>
        </p:blipFill>
        <p:spPr>
          <a:xfrm>
            <a:off x="685800" y="3079750"/>
            <a:ext cx="1295400" cy="13716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7239000" y="5213350"/>
            <a:ext cx="373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75" dirty="0">
                <a:cs typeface="Georgia"/>
              </a:rPr>
              <a:t>39</a:t>
            </a:r>
            <a:endParaRPr lang="pl-PL" dirty="0">
              <a:cs typeface="Georgia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4267200" y="1708150"/>
            <a:ext cx="2659380" cy="291846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4800" y="1784350"/>
            <a:ext cx="3048000" cy="27930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115" indent="-223520">
              <a:lnSpc>
                <a:spcPct val="150000"/>
              </a:lnSpc>
              <a:buFont typeface="Calibri"/>
              <a:buChar char="-"/>
              <a:tabLst>
                <a:tab pos="411480" algn="l"/>
                <a:tab pos="412750" algn="l"/>
              </a:tabLst>
            </a:pPr>
            <a:r>
              <a:rPr sz="1100" spc="-5" dirty="0" err="1">
                <a:solidFill>
                  <a:schemeClr val="bg1"/>
                </a:solidFill>
                <a:latin typeface="Calibri"/>
                <a:cs typeface="Calibri"/>
              </a:rPr>
              <a:t>potrafi</a:t>
            </a:r>
            <a:r>
              <a:rPr sz="11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rozegrać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 partię</a:t>
            </a:r>
            <a:r>
              <a:rPr sz="11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szachów;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marR="278130" indent="-222885">
              <a:lnSpc>
                <a:spcPct val="150000"/>
              </a:lnSpc>
              <a:spcBef>
                <a:spcPts val="40"/>
              </a:spcBef>
              <a:buFont typeface="Calibri"/>
              <a:buChar char="-"/>
              <a:tabLst>
                <a:tab pos="411480" algn="l"/>
                <a:tab pos="412750" algn="l"/>
              </a:tabLst>
            </a:pP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potrafi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korygować 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błędy i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dążyć 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 err="1">
                <a:solidFill>
                  <a:schemeClr val="bg1"/>
                </a:solidFill>
                <a:latin typeface="Calibri"/>
                <a:cs typeface="Calibri"/>
              </a:rPr>
              <a:t>poprawności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w</a:t>
            </a:r>
            <a:r>
              <a:rPr sz="110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wykonywaniu ćwiczeń;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indent="-223520">
              <a:lnSpc>
                <a:spcPct val="150000"/>
              </a:lnSpc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sz="1100" spc="-10" dirty="0" err="1">
                <a:solidFill>
                  <a:schemeClr val="bg1"/>
                </a:solidFill>
                <a:latin typeface="Calibri"/>
                <a:cs typeface="Calibri"/>
              </a:rPr>
              <a:t>posiada</a:t>
            </a:r>
            <a:r>
              <a:rPr sz="11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umiejętność</a:t>
            </a:r>
            <a:r>
              <a:rPr sz="11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pracy</a:t>
            </a:r>
            <a:r>
              <a:rPr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w</a:t>
            </a:r>
            <a:r>
              <a:rPr sz="11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grupie;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indent="-223520">
              <a:lnSpc>
                <a:spcPct val="150000"/>
              </a:lnSpc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szanuje wszystkich</a:t>
            </a:r>
            <a:r>
              <a:rPr sz="11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zawodników;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indent="-223520">
              <a:lnSpc>
                <a:spcPct val="150000"/>
              </a:lnSpc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zna</a:t>
            </a:r>
            <a:r>
              <a:rPr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zasady</a:t>
            </a:r>
            <a:r>
              <a:rPr sz="11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zdrowej</a:t>
            </a:r>
            <a:r>
              <a:rPr sz="11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rywalizacji;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indent="-223520">
              <a:lnSpc>
                <a:spcPct val="150000"/>
              </a:lnSpc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przestrzega zasad</a:t>
            </a:r>
            <a:r>
              <a:rPr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gry;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indent="-223520">
              <a:lnSpc>
                <a:spcPct val="150000"/>
              </a:lnSpc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umie</a:t>
            </a:r>
            <a:r>
              <a:rPr sz="11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ocenić</a:t>
            </a:r>
            <a:r>
              <a:rPr sz="11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podjęte</a:t>
            </a:r>
            <a:r>
              <a:rPr sz="11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decyzje;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12115" marR="479425" indent="-222885">
              <a:lnSpc>
                <a:spcPct val="150000"/>
              </a:lnSpc>
              <a:spcBef>
                <a:spcPts val="45"/>
              </a:spcBef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w</a:t>
            </a:r>
            <a:r>
              <a:rPr sz="11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przypadku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niepełnosprawności, 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 aktywnie </a:t>
            </a:r>
            <a:r>
              <a:rPr sz="1100" spc="-10" dirty="0">
                <a:solidFill>
                  <a:schemeClr val="bg1"/>
                </a:solidFill>
                <a:latin typeface="Calibri"/>
                <a:cs typeface="Calibri"/>
              </a:rPr>
              <a:t>uczestniczy w sportowym </a:t>
            </a:r>
            <a:r>
              <a:rPr sz="1100" spc="-2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chemeClr val="bg1"/>
                </a:solidFill>
                <a:latin typeface="Calibri"/>
                <a:cs typeface="Calibri"/>
              </a:rPr>
              <a:t>współzawodnictwie.</a:t>
            </a: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9"/>
          <p:cNvSpPr txBox="1">
            <a:spLocks/>
          </p:cNvSpPr>
          <p:nvPr/>
        </p:nvSpPr>
        <p:spPr>
          <a:xfrm>
            <a:off x="4267200" y="1631950"/>
            <a:ext cx="2667000" cy="21025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89230">
              <a:lnSpc>
                <a:spcPts val="1315"/>
              </a:lnSpc>
            </a:pPr>
            <a:r>
              <a:rPr lang="pl-PL" sz="1400" b="1" spc="-10" dirty="0">
                <a:solidFill>
                  <a:schemeClr val="bg1"/>
                </a:solidFill>
                <a:cs typeface="Calibri"/>
              </a:rPr>
              <a:t>CELE</a:t>
            </a:r>
            <a:r>
              <a:rPr lang="pl-PL" sz="1400" b="1" spc="-1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400" b="1" spc="-10" dirty="0">
                <a:solidFill>
                  <a:schemeClr val="bg1"/>
                </a:solidFill>
                <a:cs typeface="Calibri"/>
              </a:rPr>
              <a:t>SZCZEGÓŁOWE</a:t>
            </a:r>
            <a:r>
              <a:rPr lang="pl-PL" sz="1400" b="1" spc="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400" b="1" spc="-5" dirty="0">
                <a:solidFill>
                  <a:schemeClr val="bg1"/>
                </a:solidFill>
                <a:cs typeface="Calibri"/>
              </a:rPr>
              <a:t>‒</a:t>
            </a:r>
            <a:r>
              <a:rPr lang="pl-PL" sz="14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1400" b="1" spc="-10" dirty="0">
                <a:solidFill>
                  <a:schemeClr val="bg1"/>
                </a:solidFill>
                <a:cs typeface="Calibri"/>
              </a:rPr>
              <a:t>DZIECKO:</a:t>
            </a:r>
          </a:p>
        </p:txBody>
      </p:sp>
      <p:sp>
        <p:nvSpPr>
          <p:cNvPr id="19" name="object 9"/>
          <p:cNvSpPr txBox="1">
            <a:spLocks/>
          </p:cNvSpPr>
          <p:nvPr/>
        </p:nvSpPr>
        <p:spPr>
          <a:xfrm>
            <a:off x="685800" y="1327150"/>
            <a:ext cx="6248400" cy="204543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89230">
              <a:lnSpc>
                <a:spcPts val="1315"/>
              </a:lnSpc>
            </a:pPr>
            <a:r>
              <a:rPr lang="pl-PL" sz="1200" b="1" spc="-10" dirty="0">
                <a:solidFill>
                  <a:schemeClr val="bg1"/>
                </a:solidFill>
                <a:latin typeface="Calibri"/>
                <a:cs typeface="Calibri"/>
              </a:rPr>
              <a:t>CE</a:t>
            </a:r>
            <a:r>
              <a:rPr lang="pl-PL" sz="1200" b="1" spc="-5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lang="pl-PL" sz="12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b="1" spc="-5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pl-PL" sz="1200" b="1" spc="-25" dirty="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lang="pl-PL" sz="1200" b="1" spc="-5" dirty="0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lang="pl-PL" sz="1200" b="1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lang="pl-PL" sz="1200" b="1" spc="-30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lang="pl-PL" sz="1200" b="1" spc="-10" dirty="0">
                <a:solidFill>
                  <a:schemeClr val="bg1"/>
                </a:solidFill>
                <a:latin typeface="Calibri"/>
                <a:cs typeface="Calibri"/>
              </a:rPr>
              <a:t>Y</a:t>
            </a:r>
            <a:r>
              <a:rPr lang="pl-PL" sz="1200" b="1" spc="-5" dirty="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pl-PL" sz="1200" spc="-10" dirty="0">
                <a:solidFill>
                  <a:schemeClr val="bg1"/>
                </a:solidFill>
                <a:latin typeface="Calibri"/>
                <a:cs typeface="Calibri"/>
              </a:rPr>
              <a:t>WSPOMAGANIE</a:t>
            </a:r>
            <a:r>
              <a:rPr lang="pl-PL" sz="120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10" dirty="0">
                <a:solidFill>
                  <a:schemeClr val="bg1"/>
                </a:solidFill>
                <a:latin typeface="Calibri"/>
                <a:cs typeface="Calibri"/>
              </a:rPr>
              <a:t>ROZWOJU</a:t>
            </a:r>
            <a:r>
              <a:rPr lang="pl-PL" sz="12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5" dirty="0">
                <a:solidFill>
                  <a:schemeClr val="bg1"/>
                </a:solidFill>
                <a:latin typeface="Calibri"/>
                <a:cs typeface="Calibri"/>
              </a:rPr>
              <a:t>DZIECI</a:t>
            </a:r>
            <a:r>
              <a:rPr lang="pl-PL" sz="12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10" dirty="0">
                <a:solidFill>
                  <a:schemeClr val="bg1"/>
                </a:solidFill>
                <a:latin typeface="Calibri"/>
                <a:cs typeface="Calibri"/>
              </a:rPr>
              <a:t>POPRZEZ</a:t>
            </a:r>
            <a:r>
              <a:rPr lang="pl-PL" sz="12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10" dirty="0">
                <a:solidFill>
                  <a:schemeClr val="bg1"/>
                </a:solidFill>
                <a:latin typeface="Calibri"/>
                <a:cs typeface="Calibri"/>
              </a:rPr>
              <a:t>NAUKĘ</a:t>
            </a:r>
            <a:r>
              <a:rPr lang="pl-PL" sz="12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5" dirty="0">
                <a:solidFill>
                  <a:schemeClr val="bg1"/>
                </a:solidFill>
                <a:latin typeface="Calibri"/>
                <a:cs typeface="Calibri"/>
              </a:rPr>
              <a:t>GRY</a:t>
            </a:r>
            <a:r>
              <a:rPr lang="pl-PL" sz="1200" spc="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5" dirty="0">
                <a:solidFill>
                  <a:schemeClr val="bg1"/>
                </a:solidFill>
                <a:latin typeface="Calibri"/>
                <a:cs typeface="Calibri"/>
              </a:rPr>
              <a:t>W</a:t>
            </a:r>
            <a:r>
              <a:rPr lang="pl-PL" sz="12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200" spc="-15" dirty="0">
                <a:solidFill>
                  <a:schemeClr val="bg1"/>
                </a:solidFill>
                <a:latin typeface="Calibri"/>
                <a:cs typeface="Calibri"/>
              </a:rPr>
              <a:t>SZACHY.</a:t>
            </a:r>
            <a:endParaRPr lang="pl-PL"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7955" cy="55499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5734" y="1026778"/>
            <a:ext cx="6935470" cy="3547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lang="pl-PL" sz="1400" spc="-10" dirty="0">
                <a:cs typeface="Calibri"/>
              </a:rPr>
              <a:t>Edukacja prozdrowotna w szkole - kształtowanie zachowań służących zdrowiu, rozwijanie sprawności fizycznej i nawyku aktywności ruchowej, nauka udzielania pierwszej pomocy.</a:t>
            </a:r>
          </a:p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endParaRPr lang="pl-PL" sz="1400" spc="-10" dirty="0">
              <a:cs typeface="Calibri"/>
            </a:endParaRPr>
          </a:p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lang="pl-PL" sz="1400" spc="-10" dirty="0">
                <a:cs typeface="Calibri"/>
              </a:rPr>
              <a:t>Szkoła miejscem edukacji obywatelskiej, kształtowania postaw społecznych i patriotycznych, odpowiedzialności za region i ojczyznę. Edukacja dla bezpieczeństwa i proobronna.</a:t>
            </a:r>
          </a:p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endParaRPr lang="pl-PL" sz="1400" spc="-10" dirty="0">
              <a:cs typeface="Calibri"/>
            </a:endParaRPr>
          </a:p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lang="pl-PL" sz="1400" spc="-10" dirty="0">
                <a:cs typeface="Calibri"/>
              </a:rPr>
              <a:t>Wspieranie dobrostanu dzieci i młodzieży, ich zdrowia psychicznego. Rozwijanie u uczniów </a:t>
            </a:r>
            <a:br>
              <a:rPr lang="pl-PL" sz="1400" spc="-10" dirty="0">
                <a:cs typeface="Calibri"/>
              </a:rPr>
            </a:br>
            <a:r>
              <a:rPr lang="pl-PL" sz="1400" spc="-10" dirty="0">
                <a:cs typeface="Calibri"/>
              </a:rPr>
              <a:t>i wychowanków empatii i wrażliwości na potrzeby innych. Podnoszenie jakości edukacji włączającej i umiejętności pracy z zespołem zróżnicowanym.</a:t>
            </a:r>
          </a:p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endParaRPr lang="pl-PL" sz="1400" spc="-10" dirty="0">
              <a:cs typeface="Calibri"/>
            </a:endParaRPr>
          </a:p>
          <a:p>
            <a:pPr marL="354965" marR="6350" indent="-3422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lang="pl-PL" sz="1400" spc="-10" dirty="0">
                <a:cs typeface="Calibri"/>
              </a:rPr>
              <a:t>Wspieranie rozwoju umiejętności cyfrowych uczniów i nauczycieli, ze szczególnym uwzględnieniem bezpiecznego poruszania się w sieci oraz krytycznej analizy informacji dostępnych w Internecie. Poprawne metodycznie wykorzystywanie przez nauczycieli narzędzi i materiałów dostępnych w sieci, w szczególności opartych na sztucznej inteligencji, korzystanie z zasobów Zintegrowanej Platformy Edukacyjnej.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4695444"/>
            <a:ext cx="1245095" cy="64160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-127820" y="6350"/>
            <a:ext cx="7922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FFFF"/>
                </a:solidFill>
                <a:latin typeface="+mj-lt"/>
                <a:cs typeface="Arial"/>
              </a:rPr>
              <a:t>KIERUNKI </a:t>
            </a:r>
            <a:r>
              <a:rPr lang="pl-PL" sz="2400" b="1" spc="-5" dirty="0">
                <a:solidFill>
                  <a:srgbClr val="FFFFFF"/>
                </a:solidFill>
                <a:latin typeface="+mj-lt"/>
                <a:cs typeface="Arial"/>
              </a:rPr>
              <a:t>POLITYKI </a:t>
            </a:r>
            <a:r>
              <a:rPr lang="pl-PL" sz="2400" b="1" spc="-20" dirty="0">
                <a:solidFill>
                  <a:srgbClr val="FFFFFF"/>
                </a:solidFill>
                <a:latin typeface="+mj-lt"/>
                <a:cs typeface="Arial"/>
              </a:rPr>
              <a:t>OŚWIATOWEJ </a:t>
            </a:r>
            <a:r>
              <a:rPr lang="pl-PL" sz="2400" b="1" spc="-35" dirty="0">
                <a:solidFill>
                  <a:srgbClr val="FFFFFF"/>
                </a:solidFill>
                <a:latin typeface="+mj-lt"/>
                <a:cs typeface="Arial"/>
              </a:rPr>
              <a:t>PAŃSTWA </a:t>
            </a:r>
            <a:r>
              <a:rPr lang="pl-PL" sz="2400" b="1" spc="-54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br>
              <a:rPr lang="pl-PL" sz="2400" b="1" spc="-545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400" b="1" dirty="0">
                <a:solidFill>
                  <a:srgbClr val="FFFFFF"/>
                </a:solidFill>
                <a:latin typeface="+mj-lt"/>
                <a:cs typeface="Arial"/>
              </a:rPr>
              <a:t>NA</a:t>
            </a:r>
            <a:r>
              <a:rPr lang="pl-PL" sz="2400" b="1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2400" b="1" dirty="0">
                <a:solidFill>
                  <a:srgbClr val="FFFFFF"/>
                </a:solidFill>
                <a:latin typeface="+mj-lt"/>
                <a:cs typeface="Arial"/>
              </a:rPr>
              <a:t>ROK</a:t>
            </a:r>
            <a:r>
              <a:rPr lang="pl-PL" sz="2400" b="1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2400" b="1" dirty="0">
                <a:solidFill>
                  <a:srgbClr val="FFFFFF"/>
                </a:solidFill>
                <a:latin typeface="+mj-lt"/>
                <a:cs typeface="Arial"/>
              </a:rPr>
              <a:t>SZKOLNY</a:t>
            </a:r>
            <a:r>
              <a:rPr lang="pl-PL" sz="2400" b="1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2400" b="1" dirty="0">
                <a:solidFill>
                  <a:srgbClr val="FFFFFF"/>
                </a:solidFill>
                <a:latin typeface="+mj-lt"/>
                <a:cs typeface="Arial"/>
              </a:rPr>
              <a:t>2024/2025</a:t>
            </a:r>
            <a:endParaRPr lang="pl-PL" sz="2400" dirty="0">
              <a:latin typeface="+mj-lt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EEA62CAA-FAB8-77D3-6159-30B06AC94A36}"/>
              </a:ext>
            </a:extLst>
          </p:cNvPr>
          <p:cNvSpPr txBox="1"/>
          <p:nvPr/>
        </p:nvSpPr>
        <p:spPr>
          <a:xfrm>
            <a:off x="366077" y="5035740"/>
            <a:ext cx="120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5" dirty="0">
                <a:latin typeface="+mj-lt"/>
                <a:cs typeface="Georgia"/>
              </a:rPr>
              <a:t>4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85800" y="2698750"/>
            <a:ext cx="3505200" cy="1561966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20"/>
              </a:spcBef>
              <a:buClr>
                <a:srgbClr val="F68933"/>
              </a:buClr>
              <a:tabLst>
                <a:tab pos="360045" algn="l"/>
                <a:tab pos="360680" algn="l"/>
              </a:tabLst>
            </a:pPr>
            <a:r>
              <a:rPr lang="pl-PL" sz="1400" spc="-5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1400" spc="-5" dirty="0" err="1">
                <a:solidFill>
                  <a:srgbClr val="FFFFFF"/>
                </a:solidFill>
                <a:latin typeface="Arial MT"/>
                <a:cs typeface="Arial MT"/>
              </a:rPr>
              <a:t>poprawa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klimatu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społecznego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szkoły,</a:t>
            </a:r>
            <a:endParaRPr sz="1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68933"/>
              </a:buClr>
              <a:buFont typeface="Wingdings"/>
              <a:buChar char=""/>
            </a:pPr>
            <a:endParaRPr sz="1400" dirty="0">
              <a:latin typeface="Arial MT"/>
              <a:cs typeface="Arial MT"/>
            </a:endParaRPr>
          </a:p>
          <a:p>
            <a:pPr marL="90170">
              <a:lnSpc>
                <a:spcPct val="100000"/>
              </a:lnSpc>
              <a:buClr>
                <a:srgbClr val="F68933"/>
              </a:buClr>
              <a:tabLst>
                <a:tab pos="360045" algn="l"/>
                <a:tab pos="360680" algn="l"/>
              </a:tabLst>
            </a:pPr>
            <a:r>
              <a:rPr lang="pl-PL" sz="1400" spc="-5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1400" spc="-5" dirty="0" err="1">
                <a:solidFill>
                  <a:srgbClr val="FFFFFF"/>
                </a:solidFill>
                <a:latin typeface="Arial MT"/>
                <a:cs typeface="Arial MT"/>
              </a:rPr>
              <a:t>zmniejszenie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poziomu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agresji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przemocy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Arial MT"/>
                <a:cs typeface="Arial MT"/>
              </a:rPr>
              <a:t>wśród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uczniów,</a:t>
            </a:r>
            <a:endParaRPr sz="1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68933"/>
              </a:buClr>
              <a:buFont typeface="Wingdings"/>
              <a:buChar char=""/>
            </a:pPr>
            <a:endParaRPr sz="1400" dirty="0">
              <a:latin typeface="Arial MT"/>
              <a:cs typeface="Arial MT"/>
            </a:endParaRPr>
          </a:p>
          <a:p>
            <a:pPr marL="90170">
              <a:lnSpc>
                <a:spcPct val="100000"/>
              </a:lnSpc>
              <a:buClr>
                <a:srgbClr val="F68933"/>
              </a:buClr>
              <a:tabLst>
                <a:tab pos="360045" algn="l"/>
                <a:tab pos="360680" algn="l"/>
              </a:tabLst>
            </a:pPr>
            <a:r>
              <a:rPr lang="pl-PL" sz="1400" spc="-55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1400" spc="-55" dirty="0" err="1">
                <a:solidFill>
                  <a:srgbClr val="FFFFFF"/>
                </a:solidFill>
                <a:latin typeface="Arial MT"/>
                <a:cs typeface="Arial MT"/>
              </a:rPr>
              <a:t>zwiększenie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satysfakcji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z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pracy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Arial MT"/>
                <a:cs typeface="Arial MT"/>
              </a:rPr>
              <a:t>wśród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nauczycieli.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113421" y="3367129"/>
            <a:ext cx="1797050" cy="1554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100"/>
              </a:spcBef>
            </a:pPr>
            <a:r>
              <a:rPr sz="900" spc="10" dirty="0">
                <a:latin typeface="+mj-lt"/>
                <a:cs typeface="Arial"/>
              </a:rPr>
              <a:t>Koordynator: </a:t>
            </a:r>
            <a:r>
              <a:rPr sz="900" spc="15" dirty="0">
                <a:latin typeface="+mj-lt"/>
                <a:cs typeface="Arial"/>
              </a:rPr>
              <a:t> A</a:t>
            </a:r>
            <a:r>
              <a:rPr sz="900" spc="10" dirty="0">
                <a:latin typeface="+mj-lt"/>
                <a:cs typeface="Arial"/>
              </a:rPr>
              <a:t>nn</a:t>
            </a:r>
            <a:r>
              <a:rPr sz="900" spc="15" dirty="0">
                <a:latin typeface="+mj-lt"/>
                <a:cs typeface="Arial"/>
              </a:rPr>
              <a:t>a</a:t>
            </a:r>
            <a:r>
              <a:rPr sz="900" spc="-5" dirty="0">
                <a:latin typeface="+mj-lt"/>
                <a:cs typeface="Arial"/>
              </a:rPr>
              <a:t> </a:t>
            </a:r>
            <a:r>
              <a:rPr sz="900" spc="25" dirty="0">
                <a:latin typeface="+mj-lt"/>
                <a:cs typeface="Arial"/>
              </a:rPr>
              <a:t>O</a:t>
            </a:r>
            <a:r>
              <a:rPr sz="900" spc="10" dirty="0">
                <a:latin typeface="+mj-lt"/>
                <a:cs typeface="Arial"/>
              </a:rPr>
              <a:t>grodni</a:t>
            </a:r>
            <a:r>
              <a:rPr sz="900" spc="15" dirty="0">
                <a:latin typeface="+mj-lt"/>
                <a:cs typeface="Arial"/>
              </a:rPr>
              <a:t>k</a:t>
            </a:r>
            <a:endParaRPr sz="900" dirty="0"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2241550"/>
            <a:ext cx="3505200" cy="32573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b="1" spc="-5" dirty="0">
                <a:solidFill>
                  <a:srgbClr val="FFFFFF"/>
                </a:solidFill>
                <a:latin typeface="+mj-lt"/>
                <a:cs typeface="Arial"/>
              </a:rPr>
              <a:t>CELE</a:t>
            </a:r>
            <a:endParaRPr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800" y="1479550"/>
            <a:ext cx="5127109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22580">
              <a:lnSpc>
                <a:spcPct val="100000"/>
              </a:lnSpc>
              <a:spcBef>
                <a:spcPts val="105"/>
              </a:spcBef>
            </a:pPr>
            <a:r>
              <a:rPr b="1" i="1" spc="-5" dirty="0">
                <a:solidFill>
                  <a:srgbClr val="20489F"/>
                </a:solidFill>
                <a:latin typeface="+mj-lt"/>
                <a:cs typeface="Arial"/>
              </a:rPr>
              <a:t>Program profilaktyczno-wychowawczy </a:t>
            </a:r>
            <a:r>
              <a:rPr b="1" i="1" dirty="0">
                <a:solidFill>
                  <a:srgbClr val="20489F"/>
                </a:solidFill>
                <a:latin typeface="+mj-lt"/>
                <a:cs typeface="Arial"/>
              </a:rPr>
              <a:t> </a:t>
            </a:r>
            <a:r>
              <a:rPr b="1" i="1" spc="-5" dirty="0">
                <a:solidFill>
                  <a:srgbClr val="20489F"/>
                </a:solidFill>
                <a:latin typeface="+mj-lt"/>
                <a:cs typeface="Arial"/>
              </a:rPr>
              <a:t>adresowany</a:t>
            </a:r>
            <a:r>
              <a:rPr b="1" i="1" spc="-55" dirty="0">
                <a:solidFill>
                  <a:srgbClr val="20489F"/>
                </a:solidFill>
                <a:latin typeface="+mj-lt"/>
                <a:cs typeface="Arial"/>
              </a:rPr>
              <a:t> </a:t>
            </a:r>
            <a:r>
              <a:rPr b="1" i="1" spc="-5" dirty="0">
                <a:solidFill>
                  <a:srgbClr val="20489F"/>
                </a:solidFill>
                <a:latin typeface="+mj-lt"/>
                <a:cs typeface="Arial"/>
              </a:rPr>
              <a:t>do</a:t>
            </a:r>
            <a:r>
              <a:rPr b="1" i="1" spc="-20" dirty="0">
                <a:solidFill>
                  <a:srgbClr val="20489F"/>
                </a:solidFill>
                <a:latin typeface="+mj-lt"/>
                <a:cs typeface="Arial"/>
              </a:rPr>
              <a:t> </a:t>
            </a:r>
            <a:r>
              <a:rPr b="1" i="1" spc="-5" dirty="0">
                <a:solidFill>
                  <a:srgbClr val="20489F"/>
                </a:solidFill>
                <a:latin typeface="+mj-lt"/>
                <a:cs typeface="Arial"/>
              </a:rPr>
              <a:t>uczniów</a:t>
            </a:r>
            <a:r>
              <a:rPr b="1" i="1" spc="-35" dirty="0">
                <a:solidFill>
                  <a:srgbClr val="20489F"/>
                </a:solidFill>
                <a:latin typeface="+mj-lt"/>
                <a:cs typeface="Arial"/>
              </a:rPr>
              <a:t> </a:t>
            </a:r>
            <a:r>
              <a:rPr b="1" i="1" spc="-5" dirty="0">
                <a:solidFill>
                  <a:srgbClr val="20489F"/>
                </a:solidFill>
                <a:latin typeface="+mj-lt"/>
                <a:cs typeface="Arial"/>
              </a:rPr>
              <a:t>szkół</a:t>
            </a:r>
            <a:r>
              <a:rPr b="1" i="1" spc="-30" dirty="0">
                <a:solidFill>
                  <a:srgbClr val="20489F"/>
                </a:solidFill>
                <a:latin typeface="+mj-lt"/>
                <a:cs typeface="Arial"/>
              </a:rPr>
              <a:t> </a:t>
            </a:r>
            <a:r>
              <a:rPr b="1" i="1" spc="-5" dirty="0">
                <a:solidFill>
                  <a:srgbClr val="20489F"/>
                </a:solidFill>
                <a:latin typeface="+mj-lt"/>
                <a:cs typeface="Arial"/>
              </a:rPr>
              <a:t>podstawowych.</a:t>
            </a:r>
            <a:endParaRPr dirty="0"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00" y="5137150"/>
            <a:ext cx="44100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00" dirty="0">
                <a:latin typeface="+mj-lt"/>
                <a:cs typeface="Georgia"/>
              </a:rPr>
              <a:t>40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000" y="4451350"/>
            <a:ext cx="1174413" cy="641603"/>
          </a:xfrm>
          <a:prstGeom prst="rect">
            <a:avLst/>
          </a:prstGeom>
        </p:spPr>
      </p:pic>
      <p:sp>
        <p:nvSpPr>
          <p:cNvPr id="12" name="object 9"/>
          <p:cNvSpPr txBox="1">
            <a:spLocks/>
          </p:cNvSpPr>
          <p:nvPr/>
        </p:nvSpPr>
        <p:spPr>
          <a:xfrm>
            <a:off x="762000" y="565150"/>
            <a:ext cx="6172200" cy="3148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09563" indent="498475">
              <a:spcBef>
                <a:spcPts val="295"/>
              </a:spcBef>
              <a:tabLst>
                <a:tab pos="4896485" algn="l"/>
              </a:tabLst>
            </a:pPr>
            <a:r>
              <a:rPr lang="pl-PL" sz="1800" b="1" kern="0" spc="-10" dirty="0">
                <a:solidFill>
                  <a:srgbClr val="FFFFFF"/>
                </a:solidFill>
                <a:latin typeface="+mj-lt"/>
                <a:cs typeface="Arial"/>
              </a:rPr>
              <a:t>PROGRAMY</a:t>
            </a:r>
            <a:r>
              <a:rPr lang="pl-PL" sz="1800" b="1" kern="0" spc="-3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dirty="0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lang="pl-PL" sz="1800" b="1" kern="0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spc="-5" dirty="0">
                <a:solidFill>
                  <a:srgbClr val="FFFFFF"/>
                </a:solidFill>
                <a:latin typeface="+mj-lt"/>
                <a:cs typeface="Arial"/>
              </a:rPr>
              <a:t>PROJEKTY</a:t>
            </a:r>
            <a:r>
              <a:rPr lang="pl-PL" sz="1800" b="1" kern="0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spc="-5" dirty="0">
                <a:solidFill>
                  <a:srgbClr val="FFFFFF"/>
                </a:solidFill>
                <a:latin typeface="+mj-lt"/>
                <a:cs typeface="Arial"/>
              </a:rPr>
              <a:t>RODN</a:t>
            </a:r>
            <a:r>
              <a:rPr lang="pl-PL" sz="1800" b="1" kern="0" spc="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dirty="0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lang="pl-PL" sz="1800" b="1" kern="0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dirty="0">
                <a:solidFill>
                  <a:srgbClr val="FFFFFF"/>
                </a:solidFill>
                <a:latin typeface="+mj-lt"/>
                <a:cs typeface="Arial"/>
              </a:rPr>
              <a:t>IP </a:t>
            </a:r>
            <a:r>
              <a:rPr lang="pl-PL" sz="1800" b="1" kern="0" spc="-5" dirty="0">
                <a:solidFill>
                  <a:srgbClr val="FFFFFF"/>
                </a:solidFill>
                <a:latin typeface="+mj-lt"/>
                <a:cs typeface="Arial"/>
              </a:rPr>
              <a:t>„WOM”</a:t>
            </a:r>
            <a:r>
              <a:rPr lang="pl-PL" sz="1800" b="1" kern="0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spc="-20" dirty="0">
                <a:solidFill>
                  <a:srgbClr val="FFFFFF"/>
                </a:solidFill>
                <a:latin typeface="+mj-lt"/>
                <a:cs typeface="Arial"/>
              </a:rPr>
              <a:t>RYBNIK</a:t>
            </a:r>
            <a:endParaRPr lang="pl-PL" sz="1800" kern="0" dirty="0">
              <a:latin typeface="+mj-lt"/>
              <a:cs typeface="Arial"/>
            </a:endParaRPr>
          </a:p>
        </p:txBody>
      </p:sp>
      <p:pic>
        <p:nvPicPr>
          <p:cNvPr id="1026" name="Picture 2" descr="Strażnicy Uśmiechu - Centrum Pozytywnej Edukac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8915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/>
          <p:cNvSpPr txBox="1"/>
          <p:nvPr/>
        </p:nvSpPr>
        <p:spPr>
          <a:xfrm>
            <a:off x="762000" y="946150"/>
            <a:ext cx="6172200" cy="356508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lang="pl-PL" sz="2000" b="1" spc="5" dirty="0">
                <a:solidFill>
                  <a:srgbClr val="FFFFFF"/>
                </a:solidFill>
                <a:latin typeface="+mj-lt"/>
                <a:cs typeface="Arial"/>
              </a:rPr>
              <a:t>„STRAŻNICY</a:t>
            </a:r>
            <a:r>
              <a:rPr lang="pl-PL" sz="2000" b="1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2000" b="1" dirty="0">
                <a:solidFill>
                  <a:srgbClr val="FFFFFF"/>
                </a:solidFill>
                <a:latin typeface="+mj-lt"/>
                <a:cs typeface="Arial"/>
              </a:rPr>
              <a:t>UŚMIECHU”</a:t>
            </a:r>
            <a:endParaRPr dirty="0"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9" y="1270"/>
            <a:ext cx="7789019" cy="55486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600" y="4146550"/>
            <a:ext cx="2068067" cy="716279"/>
          </a:xfrm>
          <a:prstGeom prst="rect">
            <a:avLst/>
          </a:prstGeom>
        </p:spPr>
      </p:pic>
      <p:sp>
        <p:nvSpPr>
          <p:cNvPr id="17" name="object 8"/>
          <p:cNvSpPr txBox="1"/>
          <p:nvPr/>
        </p:nvSpPr>
        <p:spPr>
          <a:xfrm>
            <a:off x="3048000" y="3232150"/>
            <a:ext cx="3886200" cy="9144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" y="946150"/>
            <a:ext cx="2362200" cy="1828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" y="2851150"/>
            <a:ext cx="2362200" cy="18288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95600" y="3232150"/>
            <a:ext cx="6324600" cy="7434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 marR="2357755" algn="just">
              <a:lnSpc>
                <a:spcPct val="99100"/>
              </a:lnSpc>
              <a:spcBef>
                <a:spcPts val="840"/>
              </a:spcBef>
            </a:pPr>
            <a:r>
              <a:rPr sz="1200" spc="-10" dirty="0" err="1">
                <a:solidFill>
                  <a:schemeClr val="bg1"/>
                </a:solidFill>
                <a:latin typeface="+mj-lt"/>
                <a:cs typeface="Arial"/>
              </a:rPr>
              <a:t>Rekrutacja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spc="-5" dirty="0" err="1">
                <a:solidFill>
                  <a:schemeClr val="bg1"/>
                </a:solidFill>
                <a:latin typeface="+mj-lt"/>
                <a:cs typeface="Arial"/>
              </a:rPr>
              <a:t>na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spc="-10" dirty="0" err="1">
                <a:solidFill>
                  <a:schemeClr val="bg1"/>
                </a:solidFill>
                <a:latin typeface="+mj-lt"/>
                <a:cs typeface="Arial"/>
              </a:rPr>
              <a:t>szkolenia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spc="-5" dirty="0" err="1">
                <a:solidFill>
                  <a:schemeClr val="bg1"/>
                </a:solidFill>
                <a:latin typeface="+mj-lt"/>
                <a:cs typeface="Arial"/>
              </a:rPr>
              <a:t>odbywa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się 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drogą </a:t>
            </a:r>
            <a:r>
              <a:rPr sz="1200" spc="-10" dirty="0" err="1">
                <a:solidFill>
                  <a:schemeClr val="bg1"/>
                </a:solidFill>
                <a:latin typeface="+mj-lt"/>
                <a:cs typeface="Arial"/>
              </a:rPr>
              <a:t>elektroniczną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spc="-10" dirty="0">
                <a:solidFill>
                  <a:schemeClr val="bg1"/>
                </a:solidFill>
                <a:latin typeface="+mj-lt"/>
                <a:cs typeface="Arial"/>
              </a:rPr>
              <a:t/>
            </a:r>
            <a:br>
              <a:rPr lang="pl-PL" sz="1200" spc="-10" dirty="0">
                <a:solidFill>
                  <a:schemeClr val="bg1"/>
                </a:solidFill>
                <a:latin typeface="+mj-lt"/>
                <a:cs typeface="Arial"/>
              </a:rPr>
            </a:br>
            <a:r>
              <a:rPr sz="1200" spc="-5" dirty="0" err="1">
                <a:solidFill>
                  <a:schemeClr val="bg1"/>
                </a:solidFill>
                <a:latin typeface="+mj-lt"/>
                <a:cs typeface="Arial"/>
              </a:rPr>
              <a:t>poprzez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kartę zgłoszenia. Terminy poszczególnych form 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będą </a:t>
            </a:r>
            <a:r>
              <a:rPr sz="1200" spc="-10" dirty="0" err="1" smtClean="0">
                <a:solidFill>
                  <a:schemeClr val="bg1"/>
                </a:solidFill>
                <a:latin typeface="+mj-lt"/>
                <a:cs typeface="Arial"/>
              </a:rPr>
              <a:t>zamieszcza</a:t>
            </a:r>
            <a:r>
              <a:rPr sz="1200" spc="-5" dirty="0" err="1" smtClean="0">
                <a:solidFill>
                  <a:schemeClr val="bg1"/>
                </a:solidFill>
                <a:latin typeface="+mj-lt"/>
                <a:cs typeface="Arial"/>
              </a:rPr>
              <a:t>ne</a:t>
            </a:r>
            <a:r>
              <a:rPr sz="1200" spc="-5" dirty="0" smtClean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na 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bieżąco 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na 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stronie Programu </a:t>
            </a:r>
            <a:r>
              <a:rPr sz="1200" spc="-5" dirty="0" err="1">
                <a:solidFill>
                  <a:schemeClr val="bg1"/>
                </a:solidFill>
                <a:latin typeface="+mj-lt"/>
                <a:cs typeface="Arial"/>
              </a:rPr>
              <a:t>Niwki</a:t>
            </a:r>
            <a:r>
              <a:rPr sz="1200" spc="-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/>
            </a:r>
            <a:b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</a:b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w zakładce </a:t>
            </a:r>
            <a:r>
              <a:rPr sz="1200" i="1" spc="-10" dirty="0">
                <a:solidFill>
                  <a:schemeClr val="bg1"/>
                </a:solidFill>
                <a:latin typeface="+mj-lt"/>
                <a:cs typeface="Arial"/>
              </a:rPr>
              <a:t>Aktualności</a:t>
            </a:r>
            <a:r>
              <a:rPr sz="1200" spc="-10" dirty="0">
                <a:solidFill>
                  <a:schemeClr val="bg1"/>
                </a:solidFill>
                <a:latin typeface="+mj-lt"/>
                <a:cs typeface="Arial"/>
              </a:rPr>
              <a:t>. </a:t>
            </a:r>
            <a:r>
              <a:rPr sz="1200" spc="-29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endParaRPr sz="1400" dirty="0">
              <a:solidFill>
                <a:schemeClr val="bg1"/>
              </a:solidFill>
              <a:latin typeface="+mj-lt"/>
              <a:cs typeface="Georgia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FC3033A1-254F-6868-AAE9-14975E4D7ACD}"/>
              </a:ext>
            </a:extLst>
          </p:cNvPr>
          <p:cNvSpPr txBox="1"/>
          <p:nvPr/>
        </p:nvSpPr>
        <p:spPr>
          <a:xfrm>
            <a:off x="7315200" y="5137150"/>
            <a:ext cx="37185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+mj-lt"/>
                <a:cs typeface="Georgia"/>
              </a:rPr>
              <a:t>4</a:t>
            </a:r>
            <a:r>
              <a:rPr lang="pl-PL" sz="1200" spc="75" dirty="0">
                <a:latin typeface="+mj-lt"/>
                <a:cs typeface="Georgia"/>
              </a:rPr>
              <a:t>1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>
          <a:xfrm>
            <a:off x="609600" y="565150"/>
            <a:ext cx="6324600" cy="3148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808038">
              <a:spcBef>
                <a:spcPts val="295"/>
              </a:spcBef>
              <a:tabLst>
                <a:tab pos="4896485" algn="l"/>
              </a:tabLst>
            </a:pPr>
            <a:r>
              <a:rPr lang="pl-PL" sz="1800" b="1" kern="0" spc="-10" dirty="0">
                <a:solidFill>
                  <a:srgbClr val="FFFFFF"/>
                </a:solidFill>
                <a:latin typeface="+mj-lt"/>
                <a:cs typeface="Arial"/>
              </a:rPr>
              <a:t>PROGRAMY</a:t>
            </a:r>
            <a:r>
              <a:rPr lang="pl-PL" sz="1800" b="1" kern="0" spc="-3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dirty="0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lang="pl-PL" sz="1800" b="1" kern="0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spc="-5" dirty="0">
                <a:solidFill>
                  <a:srgbClr val="FFFFFF"/>
                </a:solidFill>
                <a:latin typeface="+mj-lt"/>
                <a:cs typeface="Arial"/>
              </a:rPr>
              <a:t>PROJEKTY</a:t>
            </a:r>
            <a:r>
              <a:rPr lang="pl-PL" sz="1800" b="1" kern="0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spc="-5" dirty="0">
                <a:solidFill>
                  <a:srgbClr val="FFFFFF"/>
                </a:solidFill>
                <a:latin typeface="+mj-lt"/>
                <a:cs typeface="Arial"/>
              </a:rPr>
              <a:t>RODN</a:t>
            </a:r>
            <a:r>
              <a:rPr lang="pl-PL" sz="1800" b="1" kern="0" spc="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dirty="0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lang="pl-PL" sz="1800" b="1" kern="0" spc="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dirty="0">
                <a:solidFill>
                  <a:srgbClr val="FFFFFF"/>
                </a:solidFill>
                <a:latin typeface="+mj-lt"/>
                <a:cs typeface="Arial"/>
              </a:rPr>
              <a:t>IP </a:t>
            </a:r>
            <a:r>
              <a:rPr lang="pl-PL" sz="1800" b="1" kern="0" spc="-5" dirty="0">
                <a:solidFill>
                  <a:srgbClr val="FFFFFF"/>
                </a:solidFill>
                <a:latin typeface="+mj-lt"/>
                <a:cs typeface="Arial"/>
              </a:rPr>
              <a:t>„WOM”</a:t>
            </a:r>
            <a:r>
              <a:rPr lang="pl-PL" sz="1800" b="1" kern="0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kern="0" spc="-20" dirty="0">
                <a:solidFill>
                  <a:srgbClr val="FFFFFF"/>
                </a:solidFill>
                <a:latin typeface="+mj-lt"/>
                <a:cs typeface="Arial"/>
              </a:rPr>
              <a:t>RYBNIK</a:t>
            </a:r>
            <a:endParaRPr lang="pl-PL" sz="1800" kern="0" dirty="0">
              <a:latin typeface="+mj-lt"/>
              <a:cs typeface="Arial"/>
            </a:endParaRPr>
          </a:p>
        </p:txBody>
      </p:sp>
      <p:sp>
        <p:nvSpPr>
          <p:cNvPr id="13" name="Prostokąt 12"/>
          <p:cNvSpPr/>
          <p:nvPr/>
        </p:nvSpPr>
        <p:spPr>
          <a:xfrm rot="16200000">
            <a:off x="5878462" y="3830688"/>
            <a:ext cx="23423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8850">
              <a:lnSpc>
                <a:spcPct val="100000"/>
              </a:lnSpc>
              <a:spcBef>
                <a:spcPts val="810"/>
              </a:spcBef>
            </a:pPr>
            <a:r>
              <a:rPr lang="pl-PL" sz="900" spc="-10" dirty="0">
                <a:cs typeface="Arial"/>
              </a:rPr>
              <a:t>Koordynator:</a:t>
            </a:r>
            <a:r>
              <a:rPr lang="pl-PL" sz="900" spc="-55" dirty="0">
                <a:cs typeface="Arial"/>
              </a:rPr>
              <a:t> </a:t>
            </a:r>
            <a:r>
              <a:rPr lang="pl-PL" sz="900" spc="-10" dirty="0">
                <a:cs typeface="Arial"/>
              </a:rPr>
              <a:t>Sylwia</a:t>
            </a:r>
            <a:r>
              <a:rPr lang="pl-PL" sz="900" spc="-40" dirty="0">
                <a:cs typeface="Arial"/>
              </a:rPr>
              <a:t> </a:t>
            </a:r>
            <a:r>
              <a:rPr lang="pl-PL" sz="900" spc="-5" dirty="0">
                <a:cs typeface="Arial"/>
              </a:rPr>
              <a:t>Bloch</a:t>
            </a:r>
            <a:endParaRPr lang="pl-PL" sz="900" dirty="0"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3048000" y="946150"/>
            <a:ext cx="3886200" cy="294953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lang="pl-PL" sz="1600" b="1" spc="-5" dirty="0">
                <a:solidFill>
                  <a:srgbClr val="FFFFFF"/>
                </a:solidFill>
                <a:latin typeface="+mj-lt"/>
                <a:cs typeface="Arial"/>
              </a:rPr>
              <a:t>PROGRAM NIWKI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3048000" y="1250950"/>
            <a:ext cx="3886200" cy="1527278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 marR="5080" algn="just">
              <a:lnSpc>
                <a:spcPct val="101000"/>
              </a:lnSpc>
              <a:spcBef>
                <a:spcPts val="95"/>
              </a:spcBef>
            </a:pP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Oferta powstała na bazie porozumienia pomiędzy przedstawicielami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organizacji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Mniejszości Niemieckiej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oraz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 Samorządu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Województwa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Śląskiego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i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Opolskiego,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 opartego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na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diagnozie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 potrzeb</a:t>
            </a:r>
            <a:r>
              <a:rPr lang="pl-PL" sz="1200" spc="27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w 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zakresie</a:t>
            </a:r>
            <a:r>
              <a:rPr lang="pl-PL" sz="1200" spc="28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kształcenia </a:t>
            </a:r>
            <a:r>
              <a:rPr lang="pl-PL" sz="1200" spc="-26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dzieci </a:t>
            </a:r>
            <a:b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</a:b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i młodzieży mniejszości niemieckiej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oraz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priorytetach 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MEN.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Program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jest finansowany ze </a:t>
            </a:r>
            <a:r>
              <a:rPr lang="pl-PL" sz="1200" spc="-10" dirty="0">
                <a:solidFill>
                  <a:schemeClr val="bg1"/>
                </a:solidFill>
                <a:latin typeface="+mj-lt"/>
                <a:cs typeface="Arial"/>
              </a:rPr>
              <a:t>środków </a:t>
            </a:r>
            <a:r>
              <a:rPr lang="pl-PL" sz="1200" spc="-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Konsulatu</a:t>
            </a:r>
            <a:r>
              <a:rPr lang="pl-PL" sz="1200" spc="-2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Republiki</a:t>
            </a:r>
            <a:r>
              <a:rPr lang="pl-PL" sz="1200" spc="-2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Federalnej</a:t>
            </a:r>
            <a:r>
              <a:rPr lang="pl-PL" sz="1200" spc="-2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Niemiec</a:t>
            </a:r>
            <a:r>
              <a:rPr lang="pl-PL" sz="1200" spc="-1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oraz</a:t>
            </a:r>
            <a:r>
              <a:rPr lang="pl-PL" sz="1200" spc="-1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Samorządów </a:t>
            </a:r>
            <a:r>
              <a:rPr lang="pl-PL" sz="1200" spc="5" dirty="0">
                <a:solidFill>
                  <a:schemeClr val="bg1"/>
                </a:solidFill>
                <a:latin typeface="+mj-lt"/>
                <a:cs typeface="Arial"/>
              </a:rPr>
              <a:t>Województwa</a:t>
            </a:r>
            <a:r>
              <a:rPr lang="pl-PL" sz="1200" spc="-5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Śląskiego</a:t>
            </a:r>
            <a:r>
              <a:rPr lang="pl-PL" sz="1200" spc="-3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i</a:t>
            </a:r>
            <a:r>
              <a:rPr lang="pl-PL" sz="1200" spc="-2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pl-PL" sz="1200" dirty="0">
                <a:solidFill>
                  <a:schemeClr val="bg1"/>
                </a:solidFill>
                <a:latin typeface="+mj-lt"/>
                <a:cs typeface="Arial"/>
              </a:rPr>
              <a:t>Opolskiego.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3352800" y="2774950"/>
            <a:ext cx="6248400" cy="46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070" marR="2907665" algn="ctr">
              <a:lnSpc>
                <a:spcPct val="101000"/>
              </a:lnSpc>
            </a:pPr>
            <a:r>
              <a:rPr lang="pl-PL" sz="1200" dirty="0">
                <a:latin typeface="+mj-lt"/>
                <a:cs typeface="Arial"/>
              </a:rPr>
              <a:t>Udział we wszystkich formach doskonalenia jest bezpłatny </a:t>
            </a:r>
            <a:r>
              <a:rPr lang="pl-PL" sz="1200" spc="-5" dirty="0">
                <a:latin typeface="+mj-lt"/>
                <a:cs typeface="Arial"/>
              </a:rPr>
              <a:t>dla </a:t>
            </a:r>
            <a:r>
              <a:rPr lang="pl-PL" sz="1200" spc="-265" dirty="0">
                <a:latin typeface="+mj-lt"/>
                <a:cs typeface="Arial"/>
              </a:rPr>
              <a:t> </a:t>
            </a:r>
            <a:r>
              <a:rPr lang="pl-PL" sz="1200" dirty="0">
                <a:latin typeface="+mj-lt"/>
                <a:cs typeface="Arial"/>
              </a:rPr>
              <a:t>uczestników</a:t>
            </a:r>
            <a:r>
              <a:rPr lang="pl-PL" sz="1200" spc="-15" dirty="0">
                <a:latin typeface="+mj-lt"/>
                <a:cs typeface="Arial"/>
              </a:rPr>
              <a:t> </a:t>
            </a:r>
            <a:r>
              <a:rPr lang="pl-PL" sz="1200" dirty="0">
                <a:latin typeface="+mj-lt"/>
                <a:cs typeface="Arial"/>
              </a:rPr>
              <a:t>z</a:t>
            </a:r>
            <a:r>
              <a:rPr lang="pl-PL" sz="1200" spc="-15" dirty="0">
                <a:latin typeface="+mj-lt"/>
                <a:cs typeface="Arial"/>
              </a:rPr>
              <a:t> </a:t>
            </a:r>
            <a:r>
              <a:rPr lang="pl-PL" sz="1200" dirty="0">
                <a:latin typeface="+mj-lt"/>
                <a:cs typeface="Arial"/>
              </a:rPr>
              <a:t>obu</a:t>
            </a:r>
            <a:r>
              <a:rPr lang="pl-PL" sz="1200" spc="-10" dirty="0">
                <a:latin typeface="+mj-lt"/>
                <a:cs typeface="Arial"/>
              </a:rPr>
              <a:t> </a:t>
            </a:r>
            <a:r>
              <a:rPr lang="pl-PL" sz="1200" dirty="0">
                <a:latin typeface="+mj-lt"/>
                <a:cs typeface="Arial"/>
              </a:rPr>
              <a:t>województw.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019" cy="554863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14800" y="4298950"/>
            <a:ext cx="4038600" cy="3250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pl-PL" sz="1000" spc="15" dirty="0">
                <a:latin typeface="+mj-lt"/>
                <a:cs typeface="Arial"/>
              </a:rPr>
              <a:t>Biblioteka</a:t>
            </a:r>
            <a:r>
              <a:rPr lang="pl-PL" sz="1000" spc="-15" dirty="0">
                <a:latin typeface="+mj-lt"/>
                <a:cs typeface="Arial"/>
              </a:rPr>
              <a:t> </a:t>
            </a:r>
            <a:r>
              <a:rPr lang="pl-PL" sz="1000" spc="25" dirty="0">
                <a:latin typeface="+mj-lt"/>
                <a:cs typeface="Arial"/>
              </a:rPr>
              <a:t>w</a:t>
            </a:r>
            <a:r>
              <a:rPr lang="pl-PL" sz="1000" dirty="0">
                <a:latin typeface="+mj-lt"/>
                <a:cs typeface="Arial"/>
              </a:rPr>
              <a:t> </a:t>
            </a:r>
            <a:r>
              <a:rPr lang="pl-PL" sz="1000" spc="15" dirty="0">
                <a:latin typeface="+mj-lt"/>
                <a:cs typeface="Arial"/>
              </a:rPr>
              <a:t>plecaku</a:t>
            </a:r>
            <a:r>
              <a:rPr lang="pl-PL" sz="1000" spc="-20" dirty="0">
                <a:latin typeface="+mj-lt"/>
                <a:cs typeface="Arial"/>
              </a:rPr>
              <a:t> </a:t>
            </a:r>
            <a:r>
              <a:rPr lang="pl-PL" sz="1000" spc="25" dirty="0">
                <a:latin typeface="+mj-lt"/>
                <a:cs typeface="Arial"/>
              </a:rPr>
              <a:t>wraz</a:t>
            </a:r>
            <a:r>
              <a:rPr lang="pl-PL" sz="1000" spc="-40" dirty="0">
                <a:latin typeface="+mj-lt"/>
                <a:cs typeface="Arial"/>
              </a:rPr>
              <a:t> </a:t>
            </a:r>
            <a:br>
              <a:rPr lang="pl-PL" sz="1000" spc="-40" dirty="0">
                <a:latin typeface="+mj-lt"/>
                <a:cs typeface="Arial"/>
              </a:rPr>
            </a:br>
            <a:r>
              <a:rPr lang="pl-PL" sz="1000" spc="15" dirty="0">
                <a:latin typeface="+mj-lt"/>
                <a:cs typeface="Arial"/>
              </a:rPr>
              <a:t>z</a:t>
            </a:r>
            <a:r>
              <a:rPr lang="pl-PL" sz="1000" spc="5" dirty="0">
                <a:latin typeface="+mj-lt"/>
                <a:cs typeface="Arial"/>
              </a:rPr>
              <a:t> </a:t>
            </a:r>
            <a:r>
              <a:rPr lang="pl-PL" sz="1000" spc="25" dirty="0">
                <a:latin typeface="+mj-lt"/>
                <a:cs typeface="Arial"/>
              </a:rPr>
              <a:t>obudową</a:t>
            </a:r>
            <a:r>
              <a:rPr lang="pl-PL" sz="1000" spc="-50" dirty="0">
                <a:latin typeface="+mj-lt"/>
                <a:cs typeface="Arial"/>
              </a:rPr>
              <a:t> </a:t>
            </a:r>
            <a:r>
              <a:rPr lang="pl-PL" sz="1000" spc="15" dirty="0">
                <a:latin typeface="+mj-lt"/>
                <a:cs typeface="Arial"/>
              </a:rPr>
              <a:t>metodyczną</a:t>
            </a:r>
            <a:endParaRPr lang="pl-PL" sz="1000" dirty="0">
              <a:latin typeface="+mj-lt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 rotWithShape="1">
          <a:blip r:embed="rId4" cstate="print"/>
          <a:srcRect b="26358"/>
          <a:stretch/>
        </p:blipFill>
        <p:spPr>
          <a:xfrm>
            <a:off x="3657600" y="869951"/>
            <a:ext cx="3429001" cy="180467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57800" y="2774950"/>
            <a:ext cx="1676400" cy="15240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05200" y="3003550"/>
            <a:ext cx="1752600" cy="1010021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685800" y="641350"/>
            <a:ext cx="2819400" cy="17526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5800" y="641350"/>
            <a:ext cx="3124200" cy="17476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4135">
              <a:lnSpc>
                <a:spcPct val="145400"/>
              </a:lnSpc>
              <a:spcBef>
                <a:spcPts val="100"/>
              </a:spcBef>
              <a:buChar char="-"/>
              <a:tabLst>
                <a:tab pos="87630" algn="l"/>
              </a:tabLst>
            </a:pPr>
            <a:r>
              <a:rPr sz="1100" spc="-5" dirty="0">
                <a:latin typeface="Calibri"/>
                <a:cs typeface="Calibri"/>
              </a:rPr>
              <a:t>Założenie </a:t>
            </a:r>
            <a:r>
              <a:rPr sz="1100" dirty="0">
                <a:latin typeface="Calibri"/>
                <a:cs typeface="Calibri"/>
              </a:rPr>
              <a:t>w 2007 roku </a:t>
            </a:r>
            <a:r>
              <a:rPr sz="1100" spc="-5" dirty="0">
                <a:latin typeface="Calibri"/>
                <a:cs typeface="Calibri"/>
              </a:rPr>
              <a:t>sponsorowanego przez </a:t>
            </a:r>
            <a:r>
              <a:rPr sz="1100" dirty="0">
                <a:latin typeface="Calibri"/>
                <a:cs typeface="Calibri"/>
              </a:rPr>
              <a:t> Goethe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Institut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Małego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Centrum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Bibliotecznego.</a:t>
            </a:r>
            <a:endParaRPr sz="1100" dirty="0">
              <a:latin typeface="Calibri"/>
              <a:cs typeface="Calibri"/>
            </a:endParaRPr>
          </a:p>
          <a:p>
            <a:pPr marL="87630" marR="506730" indent="-87630">
              <a:lnSpc>
                <a:spcPts val="1930"/>
              </a:lnSpc>
              <a:spcBef>
                <a:spcPts val="155"/>
              </a:spcBef>
              <a:buChar char="-"/>
              <a:tabLst>
                <a:tab pos="87630" algn="l"/>
              </a:tabLst>
            </a:pPr>
            <a:r>
              <a:rPr sz="1100" spc="-5" dirty="0">
                <a:latin typeface="Calibri"/>
                <a:cs typeface="Calibri"/>
              </a:rPr>
              <a:t>Sprawowanie merytorycznej </a:t>
            </a:r>
            <a:r>
              <a:rPr sz="1100" dirty="0">
                <a:latin typeface="Calibri"/>
                <a:cs typeface="Calibri"/>
              </a:rPr>
              <a:t>opieki </a:t>
            </a:r>
            <a:r>
              <a:rPr sz="1100" spc="-5" dirty="0">
                <a:latin typeface="Calibri"/>
                <a:cs typeface="Calibri"/>
              </a:rPr>
              <a:t>nad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wyżej</a:t>
            </a:r>
            <a:r>
              <a:rPr sz="1100" spc="-5" dirty="0">
                <a:latin typeface="Calibri"/>
                <a:cs typeface="Calibri"/>
              </a:rPr>
              <a:t> wymienionym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Centrum.</a:t>
            </a:r>
          </a:p>
          <a:p>
            <a:pPr marL="87630" marR="407034" indent="-87630">
              <a:lnSpc>
                <a:spcPts val="1920"/>
              </a:lnSpc>
              <a:buChar char="-"/>
              <a:tabLst>
                <a:tab pos="87630" algn="l"/>
              </a:tabLst>
            </a:pPr>
            <a:r>
              <a:rPr sz="1100" spc="-5" dirty="0">
                <a:latin typeface="Calibri"/>
                <a:cs typeface="Calibri"/>
              </a:rPr>
              <a:t>Organizowanie </a:t>
            </a:r>
            <a:r>
              <a:rPr sz="1100" dirty="0">
                <a:latin typeface="Calibri"/>
                <a:cs typeface="Calibri"/>
              </a:rPr>
              <a:t>i </a:t>
            </a:r>
            <a:r>
              <a:rPr sz="1100" spc="-5" dirty="0">
                <a:latin typeface="Calibri"/>
                <a:cs typeface="Calibri"/>
              </a:rPr>
              <a:t>prowadzenie </a:t>
            </a:r>
            <a:r>
              <a:rPr sz="1100" dirty="0">
                <a:latin typeface="Calibri"/>
                <a:cs typeface="Calibri"/>
              </a:rPr>
              <a:t>szkoleń </a:t>
            </a:r>
            <a:r>
              <a:rPr sz="1100" spc="-5" dirty="0">
                <a:latin typeface="Calibri"/>
                <a:cs typeface="Calibri"/>
              </a:rPr>
              <a:t>dla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nauczycieli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języka </a:t>
            </a:r>
            <a:r>
              <a:rPr sz="1100" spc="-5" dirty="0">
                <a:latin typeface="Calibri"/>
                <a:cs typeface="Calibri"/>
              </a:rPr>
              <a:t>niemieckiego.</a:t>
            </a:r>
            <a:endParaRPr lang="pl-PL" sz="1100" spc="-5" dirty="0">
              <a:latin typeface="Calibri"/>
              <a:cs typeface="Calibri"/>
            </a:endParaRPr>
          </a:p>
          <a:p>
            <a:pPr marR="407034">
              <a:lnSpc>
                <a:spcPts val="1920"/>
              </a:lnSpc>
              <a:tabLst>
                <a:tab pos="87630" algn="l"/>
              </a:tabLst>
            </a:pPr>
            <a:r>
              <a:rPr lang="pl-PL" sz="1100" spc="-5" dirty="0">
                <a:latin typeface="Calibri"/>
                <a:cs typeface="Calibri"/>
              </a:rPr>
              <a:t>- Realizowanie projektu „Mobilna biblioteka GI”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 rot="16200000">
            <a:off x="6367463" y="3265487"/>
            <a:ext cx="1595120" cy="461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5" dirty="0">
                <a:latin typeface="+mj-lt"/>
                <a:cs typeface="Arial"/>
              </a:rPr>
              <a:t>Koordynator:</a:t>
            </a:r>
            <a:r>
              <a:rPr sz="900" spc="-5" dirty="0">
                <a:latin typeface="+mj-lt"/>
                <a:cs typeface="Arial"/>
              </a:rPr>
              <a:t> </a:t>
            </a:r>
            <a:r>
              <a:rPr sz="900" spc="20" dirty="0">
                <a:latin typeface="+mj-lt"/>
                <a:cs typeface="Arial"/>
              </a:rPr>
              <a:t>Sylwia</a:t>
            </a:r>
            <a:r>
              <a:rPr sz="900" spc="-60" dirty="0">
                <a:latin typeface="+mj-lt"/>
                <a:cs typeface="Arial"/>
              </a:rPr>
              <a:t> </a:t>
            </a:r>
            <a:r>
              <a:rPr sz="900" spc="15" dirty="0">
                <a:latin typeface="+mj-lt"/>
                <a:cs typeface="Arial"/>
              </a:rPr>
              <a:t>Bloch</a:t>
            </a:r>
            <a:endParaRPr sz="900" dirty="0">
              <a:latin typeface="+mj-lt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endParaRPr sz="1200" dirty="0">
              <a:latin typeface="Georgia"/>
              <a:cs typeface="Georgia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/>
          <a:stretch/>
        </p:blipFill>
        <p:spPr>
          <a:xfrm>
            <a:off x="685800" y="2470150"/>
            <a:ext cx="2819400" cy="1828801"/>
          </a:xfrm>
          <a:prstGeom prst="rect">
            <a:avLst/>
          </a:prstGeom>
        </p:spPr>
      </p:pic>
      <p:sp>
        <p:nvSpPr>
          <p:cNvPr id="11" name="object 14">
            <a:extLst>
              <a:ext uri="{FF2B5EF4-FFF2-40B4-BE49-F238E27FC236}">
                <a16:creationId xmlns:a16="http://schemas.microsoft.com/office/drawing/2014/main" id="{244F3947-02AD-254B-95C1-B8473933A64C}"/>
              </a:ext>
            </a:extLst>
          </p:cNvPr>
          <p:cNvSpPr txBox="1"/>
          <p:nvPr/>
        </p:nvSpPr>
        <p:spPr>
          <a:xfrm>
            <a:off x="152400" y="5213350"/>
            <a:ext cx="66783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55" dirty="0">
                <a:latin typeface="+mj-lt"/>
                <a:cs typeface="Georgia"/>
              </a:rPr>
              <a:t>42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22" name="object 9"/>
          <p:cNvSpPr txBox="1">
            <a:spLocks/>
          </p:cNvSpPr>
          <p:nvPr/>
        </p:nvSpPr>
        <p:spPr>
          <a:xfrm>
            <a:off x="3657600" y="488950"/>
            <a:ext cx="3429000" cy="3148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>
              <a:spcBef>
                <a:spcPts val="295"/>
              </a:spcBef>
              <a:tabLst>
                <a:tab pos="4896485" algn="l"/>
              </a:tabLst>
            </a:pPr>
            <a:r>
              <a:rPr lang="pl-PL" sz="1800" b="1" kern="0" spc="-10" dirty="0">
                <a:solidFill>
                  <a:srgbClr val="FFFFFF"/>
                </a:solidFill>
                <a:latin typeface="+mj-lt"/>
                <a:cs typeface="Arial"/>
              </a:rPr>
              <a:t>WSPÓŁPRACA Z GOETHE INSTITUT</a:t>
            </a:r>
            <a:endParaRPr lang="pl-PL" sz="1800" kern="0" dirty="0">
              <a:latin typeface="+mj-lt"/>
              <a:cs typeface="Arial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09600" y="4298950"/>
            <a:ext cx="2544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spc="25" dirty="0" err="1">
                <a:latin typeface="+mj-lt"/>
                <a:cs typeface="Arial"/>
              </a:rPr>
              <a:t>Spielekoffer</a:t>
            </a:r>
            <a:r>
              <a:rPr lang="pl-PL" sz="1100" spc="25" dirty="0">
                <a:latin typeface="+mj-lt"/>
                <a:cs typeface="Arial"/>
              </a:rPr>
              <a:t> – możliwość wypożyczenia</a:t>
            </a:r>
            <a:endParaRPr lang="pl-PL" sz="1100" dirty="0">
              <a:latin typeface="+mj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9" y="1270"/>
            <a:ext cx="7789019" cy="554863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0" y="1250950"/>
            <a:ext cx="1524000" cy="2057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801" y="1250950"/>
            <a:ext cx="2286000" cy="1828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 rotWithShape="1">
          <a:blip r:embed="rId6" cstate="print"/>
          <a:srcRect l="11105" t="24489"/>
          <a:stretch/>
        </p:blipFill>
        <p:spPr>
          <a:xfrm>
            <a:off x="4648200" y="2927350"/>
            <a:ext cx="2272271" cy="14414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48200" y="1250950"/>
            <a:ext cx="2281427" cy="16002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85800" y="869950"/>
            <a:ext cx="6248400" cy="255839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pl-PL" sz="1400" b="1" spc="-5" dirty="0">
                <a:solidFill>
                  <a:srgbClr val="FFFFFF"/>
                </a:solidFill>
                <a:latin typeface="Arial"/>
                <a:cs typeface="Arial"/>
              </a:rPr>
              <a:t>KODOWANIE</a:t>
            </a:r>
            <a:r>
              <a:rPr lang="pl-PL"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400" b="1" spc="-5" dirty="0">
                <a:solidFill>
                  <a:srgbClr val="FFFFFF"/>
                </a:solidFill>
                <a:latin typeface="Arial"/>
                <a:cs typeface="Arial"/>
              </a:rPr>
              <a:t>PROSTA</a:t>
            </a:r>
            <a:r>
              <a:rPr lang="pl-PL"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400" b="1" dirty="0">
                <a:solidFill>
                  <a:srgbClr val="FFFFFF"/>
                </a:solidFill>
                <a:latin typeface="Arial"/>
                <a:cs typeface="Arial"/>
              </a:rPr>
              <a:t>SPRAWA</a:t>
            </a:r>
            <a:r>
              <a:rPr lang="pl-PL"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4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pl-PL"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400" b="1" spc="-5" dirty="0">
                <a:solidFill>
                  <a:srgbClr val="FFFFFF"/>
                </a:solidFill>
                <a:latin typeface="Arial"/>
                <a:cs typeface="Arial"/>
              </a:rPr>
              <a:t>SUPER</a:t>
            </a:r>
            <a:r>
              <a:rPr lang="pl-PL"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400" b="1" spc="-5" dirty="0">
                <a:solidFill>
                  <a:srgbClr val="FFFFFF"/>
                </a:solidFill>
                <a:latin typeface="Arial"/>
                <a:cs typeface="Arial"/>
              </a:rPr>
              <a:t>NAUKA</a:t>
            </a:r>
            <a:r>
              <a:rPr lang="pl-PL"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1400" b="1" dirty="0">
                <a:solidFill>
                  <a:srgbClr val="FFFFFF"/>
                </a:solidFill>
                <a:latin typeface="Arial"/>
                <a:cs typeface="Arial"/>
              </a:rPr>
              <a:t>I ZABAWA</a:t>
            </a:r>
            <a:endParaRPr lang="pl-PL"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4200" y="1555750"/>
            <a:ext cx="138499" cy="3097911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45"/>
              </a:spcBef>
            </a:pPr>
            <a:r>
              <a:rPr sz="900" spc="10" dirty="0" err="1">
                <a:latin typeface="+mj-lt"/>
                <a:cs typeface="Arial MT"/>
              </a:rPr>
              <a:t>Koordynator</a:t>
            </a:r>
            <a:r>
              <a:rPr sz="900" spc="10" dirty="0">
                <a:latin typeface="+mj-lt"/>
                <a:cs typeface="Arial MT"/>
              </a:rPr>
              <a:t>:</a:t>
            </a:r>
            <a:r>
              <a:rPr lang="pl-PL" sz="900" spc="10" dirty="0">
                <a:latin typeface="+mj-lt"/>
                <a:cs typeface="Arial MT"/>
              </a:rPr>
              <a:t> </a:t>
            </a:r>
            <a:r>
              <a:rPr sz="900" spc="25" dirty="0">
                <a:latin typeface="+mj-lt"/>
                <a:cs typeface="Arial MT"/>
              </a:rPr>
              <a:t>W</a:t>
            </a:r>
            <a:r>
              <a:rPr sz="900" dirty="0">
                <a:latin typeface="+mj-lt"/>
                <a:cs typeface="Arial MT"/>
              </a:rPr>
              <a:t>.</a:t>
            </a:r>
            <a:r>
              <a:rPr sz="900" spc="-20" dirty="0">
                <a:latin typeface="+mj-lt"/>
                <a:cs typeface="Arial MT"/>
              </a:rPr>
              <a:t> </a:t>
            </a:r>
            <a:r>
              <a:rPr sz="900" spc="-5" dirty="0" err="1">
                <a:latin typeface="+mj-lt"/>
                <a:cs typeface="Arial MT"/>
              </a:rPr>
              <a:t>Dud</a:t>
            </a:r>
            <a:r>
              <a:rPr sz="900" spc="-15" dirty="0" err="1">
                <a:latin typeface="+mj-lt"/>
                <a:cs typeface="Arial MT"/>
              </a:rPr>
              <a:t>z</a:t>
            </a:r>
            <a:r>
              <a:rPr sz="900" spc="-5" dirty="0" err="1">
                <a:latin typeface="+mj-lt"/>
                <a:cs typeface="Arial MT"/>
              </a:rPr>
              <a:t>ia</a:t>
            </a:r>
            <a:r>
              <a:rPr sz="900" spc="10" dirty="0" err="1">
                <a:latin typeface="+mj-lt"/>
                <a:cs typeface="Arial MT"/>
              </a:rPr>
              <a:t>k</a:t>
            </a:r>
            <a:r>
              <a:rPr sz="900" dirty="0" err="1">
                <a:latin typeface="+mj-lt"/>
                <a:cs typeface="Arial MT"/>
              </a:rPr>
              <a:t>-</a:t>
            </a:r>
            <a:r>
              <a:rPr sz="900" spc="-5" dirty="0" err="1">
                <a:latin typeface="+mj-lt"/>
                <a:cs typeface="Arial MT"/>
              </a:rPr>
              <a:t>Rade</a:t>
            </a:r>
            <a:r>
              <a:rPr sz="900" dirty="0" err="1">
                <a:latin typeface="+mj-lt"/>
                <a:cs typeface="Arial MT"/>
              </a:rPr>
              <a:t>cka</a:t>
            </a:r>
            <a:r>
              <a:rPr lang="pl-PL" sz="900" dirty="0">
                <a:latin typeface="+mj-lt"/>
                <a:cs typeface="Arial MT"/>
              </a:rPr>
              <a:t>, </a:t>
            </a:r>
            <a:r>
              <a:rPr sz="900" spc="10" dirty="0">
                <a:latin typeface="+mj-lt"/>
                <a:cs typeface="Arial MT"/>
              </a:rPr>
              <a:t>T.</a:t>
            </a:r>
            <a:r>
              <a:rPr sz="900" spc="-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Stadnicki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 rotWithShape="1">
          <a:blip r:embed="rId8" cstate="print"/>
          <a:srcRect b="9653"/>
          <a:stretch/>
        </p:blipFill>
        <p:spPr>
          <a:xfrm>
            <a:off x="685800" y="3155950"/>
            <a:ext cx="2286000" cy="172847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39000" y="5060950"/>
            <a:ext cx="37185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+mj-lt"/>
                <a:cs typeface="Georgia"/>
              </a:rPr>
              <a:t>4</a:t>
            </a:r>
            <a:r>
              <a:rPr lang="pl-PL" sz="1200" spc="75" dirty="0">
                <a:latin typeface="+mj-lt"/>
                <a:cs typeface="Georgia"/>
              </a:rPr>
              <a:t>3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685800" y="488950"/>
            <a:ext cx="6248400" cy="317395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pl-PL" b="1" spc="-30" dirty="0">
                <a:solidFill>
                  <a:schemeClr val="bg1"/>
                </a:solidFill>
                <a:cs typeface="Calibri"/>
              </a:rPr>
              <a:t>WARSZTATY,</a:t>
            </a:r>
            <a:r>
              <a:rPr lang="pl-PL" b="1" spc="-15" dirty="0">
                <a:solidFill>
                  <a:schemeClr val="bg1"/>
                </a:solidFill>
                <a:cs typeface="Calibri"/>
              </a:rPr>
              <a:t> KONFERENCJE,</a:t>
            </a:r>
            <a:r>
              <a:rPr lang="pl-PL" b="1" spc="-10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b="1" spc="-5" dirty="0">
                <a:solidFill>
                  <a:schemeClr val="bg1"/>
                </a:solidFill>
                <a:cs typeface="Calibri"/>
              </a:rPr>
              <a:t>SEMINARIA…</a:t>
            </a:r>
            <a:endParaRPr lang="pl-PL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9" y="0"/>
            <a:ext cx="7789019" cy="5548630"/>
          </a:xfrm>
          <a:prstGeom prst="rect">
            <a:avLst/>
          </a:prstGeom>
        </p:spPr>
      </p:pic>
      <p:pic>
        <p:nvPicPr>
          <p:cNvPr id="2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7690"/>
            <a:ext cx="1174413" cy="641603"/>
          </a:xfrm>
          <a:prstGeom prst="rect">
            <a:avLst/>
          </a:prstGeom>
        </p:spPr>
      </p:pic>
      <p:pic>
        <p:nvPicPr>
          <p:cNvPr id="2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22" name="object 9"/>
          <p:cNvSpPr txBox="1">
            <a:spLocks/>
          </p:cNvSpPr>
          <p:nvPr/>
        </p:nvSpPr>
        <p:spPr>
          <a:xfrm>
            <a:off x="685800" y="565150"/>
            <a:ext cx="6248400" cy="3148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625475" indent="539750">
              <a:spcBef>
                <a:spcPts val="295"/>
              </a:spcBef>
              <a:tabLst>
                <a:tab pos="4896485" algn="l"/>
              </a:tabLst>
            </a:pPr>
            <a:r>
              <a:rPr lang="pl-PL" sz="1800" b="1" kern="0" spc="-10" dirty="0">
                <a:solidFill>
                  <a:srgbClr val="FFFFFF"/>
                </a:solidFill>
                <a:latin typeface="+mj-lt"/>
                <a:cs typeface="Arial"/>
              </a:rPr>
              <a:t>KURS DOSKONALĄCY „DIAGNOZA I TERAPIA SI”</a:t>
            </a:r>
            <a:endParaRPr lang="pl-PL" sz="1800" kern="0" dirty="0">
              <a:latin typeface="+mj-lt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3003550"/>
            <a:ext cx="2667000" cy="16855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34200" y="3384550"/>
            <a:ext cx="138499" cy="117475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</a:t>
            </a:r>
            <a:r>
              <a:rPr sz="900" spc="-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S.</a:t>
            </a:r>
            <a:r>
              <a:rPr sz="900" spc="-1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Bloch</a:t>
            </a:r>
            <a:endParaRPr sz="900" dirty="0">
              <a:latin typeface="+mj-l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0400" y="1403350"/>
            <a:ext cx="138499" cy="121920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</a:t>
            </a:r>
            <a:r>
              <a:rPr sz="900" spc="-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S.</a:t>
            </a:r>
            <a:r>
              <a:rPr sz="900" spc="-1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Bloch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6400" y="946150"/>
            <a:ext cx="1371600" cy="1676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 rotWithShape="1">
          <a:blip r:embed="rId6" cstate="print"/>
          <a:srcRect r="38000"/>
          <a:stretch/>
        </p:blipFill>
        <p:spPr>
          <a:xfrm>
            <a:off x="685800" y="946150"/>
            <a:ext cx="1828800" cy="167188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52400" y="5213350"/>
            <a:ext cx="36303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55" dirty="0">
                <a:latin typeface="+mj-lt"/>
                <a:cs typeface="Georgia"/>
              </a:rPr>
              <a:t>44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2667000" y="3460750"/>
            <a:ext cx="138499" cy="117475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</a:t>
            </a:r>
            <a:r>
              <a:rPr sz="900" spc="-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S.</a:t>
            </a:r>
            <a:r>
              <a:rPr sz="900" spc="-15" dirty="0">
                <a:latin typeface="+mj-lt"/>
                <a:cs typeface="Arial MT"/>
              </a:rPr>
              <a:t> </a:t>
            </a:r>
            <a:r>
              <a:rPr lang="pl-PL" sz="900" spc="10" dirty="0">
                <a:latin typeface="+mj-lt"/>
                <a:cs typeface="Arial MT"/>
              </a:rPr>
              <a:t>Ficek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19" name="Obraz 18" descr="E:\Użytkownicy\Anna Świerczyna\Desktop\zdjęcia do oferty 2024 — kopia\Sabina szkolenie obrabiarki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03550"/>
            <a:ext cx="19812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object 9"/>
          <p:cNvSpPr txBox="1">
            <a:spLocks/>
          </p:cNvSpPr>
          <p:nvPr/>
        </p:nvSpPr>
        <p:spPr>
          <a:xfrm>
            <a:off x="685800" y="2698750"/>
            <a:ext cx="1981200" cy="284052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82563">
              <a:spcBef>
                <a:spcPts val="295"/>
              </a:spcBef>
              <a:tabLst>
                <a:tab pos="4896485" algn="l"/>
              </a:tabLst>
            </a:pPr>
            <a:r>
              <a:rPr lang="pl-PL" sz="1600" b="1" kern="0" spc="-10" dirty="0">
                <a:solidFill>
                  <a:srgbClr val="FFFFFF"/>
                </a:solidFill>
                <a:latin typeface="+mj-lt"/>
                <a:cs typeface="Arial"/>
              </a:rPr>
              <a:t>ZAJĘCIA TECHNICZNE</a:t>
            </a:r>
            <a:endParaRPr lang="pl-PL" sz="1600" kern="0" dirty="0">
              <a:latin typeface="+mj-lt"/>
              <a:cs typeface="Arial"/>
            </a:endParaRPr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4267200" y="2698750"/>
            <a:ext cx="2667000" cy="284052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58775" indent="90488">
              <a:spcBef>
                <a:spcPts val="295"/>
              </a:spcBef>
              <a:tabLst>
                <a:tab pos="4896485" algn="l"/>
              </a:tabLst>
            </a:pPr>
            <a:r>
              <a:rPr lang="pl-PL" sz="1600" b="1" kern="0" spc="-10" dirty="0">
                <a:solidFill>
                  <a:srgbClr val="FFFFFF"/>
                </a:solidFill>
                <a:latin typeface="+mj-lt"/>
                <a:cs typeface="Arial"/>
              </a:rPr>
              <a:t>EDUKACJA GLOBALNA</a:t>
            </a:r>
            <a:endParaRPr lang="pl-PL" sz="1600" kern="0" dirty="0">
              <a:latin typeface="+mj-lt"/>
              <a:cs typeface="Arial"/>
            </a:endParaRPr>
          </a:p>
        </p:txBody>
      </p:sp>
      <p:pic>
        <p:nvPicPr>
          <p:cNvPr id="31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90800" y="946150"/>
            <a:ext cx="2828590" cy="16759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019" cy="5548630"/>
          </a:xfrm>
          <a:prstGeom prst="rect">
            <a:avLst/>
          </a:prstGeom>
        </p:spPr>
      </p:pic>
      <p:sp>
        <p:nvSpPr>
          <p:cNvPr id="12" name="object 8"/>
          <p:cNvSpPr txBox="1"/>
          <p:nvPr/>
        </p:nvSpPr>
        <p:spPr>
          <a:xfrm>
            <a:off x="685800" y="488950"/>
            <a:ext cx="6400800" cy="7620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685800" y="1479550"/>
            <a:ext cx="2667000" cy="3129066"/>
            <a:chOff x="3668268" y="1188719"/>
            <a:chExt cx="3096767" cy="369722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8268" y="1188719"/>
              <a:ext cx="3096767" cy="30906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4112" y="4177284"/>
              <a:ext cx="2820911" cy="70865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488950"/>
            <a:ext cx="6156260" cy="777263"/>
          </a:xfrm>
          <a:prstGeom prst="rect">
            <a:avLst/>
          </a:prstGeom>
        </p:spPr>
        <p:txBody>
          <a:bodyPr vert="horz" wrap="square" lIns="0" tIns="129666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100"/>
              </a:spcBef>
            </a:pPr>
            <a:r>
              <a:rPr lang="pl-PL" sz="1400" b="1" spc="-5" dirty="0">
                <a:solidFill>
                  <a:schemeClr val="bg1"/>
                </a:solidFill>
                <a:latin typeface="Calibri"/>
                <a:cs typeface="Calibri"/>
              </a:rPr>
              <a:t>SEMINARIUM:</a:t>
            </a:r>
            <a:r>
              <a:rPr lang="pl-PL" sz="14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spc="-10" dirty="0">
                <a:solidFill>
                  <a:schemeClr val="bg1"/>
                </a:solidFill>
                <a:latin typeface="Calibri"/>
                <a:cs typeface="Calibri"/>
              </a:rPr>
              <a:t>„REALIZACJA</a:t>
            </a:r>
            <a:r>
              <a:rPr lang="pl-PL" sz="14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spc="-10" dirty="0">
                <a:solidFill>
                  <a:schemeClr val="bg1"/>
                </a:solidFill>
                <a:latin typeface="Calibri"/>
                <a:cs typeface="Calibri"/>
              </a:rPr>
              <a:t>PODSTAWY</a:t>
            </a:r>
            <a:r>
              <a:rPr lang="pl-PL" sz="1400" b="1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spc="-10" dirty="0">
                <a:solidFill>
                  <a:schemeClr val="bg1"/>
                </a:solidFill>
                <a:latin typeface="Calibri"/>
                <a:cs typeface="Calibri"/>
              </a:rPr>
              <a:t>PROGRAMOWEJ</a:t>
            </a:r>
            <a:r>
              <a:rPr lang="pl-PL" sz="1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dirty="0">
                <a:solidFill>
                  <a:schemeClr val="bg1"/>
                </a:solidFill>
                <a:latin typeface="Calibri"/>
                <a:cs typeface="Calibri"/>
              </a:rPr>
              <a:t>Z </a:t>
            </a:r>
            <a:r>
              <a:rPr lang="pl-PL" sz="1400" b="1" spc="-15" dirty="0">
                <a:solidFill>
                  <a:schemeClr val="bg1"/>
                </a:solidFill>
                <a:latin typeface="Calibri"/>
                <a:cs typeface="Calibri"/>
              </a:rPr>
              <a:t>WYKORZYSTANIEM </a:t>
            </a:r>
            <a:r>
              <a:rPr lang="pl-PL" sz="1400" b="1" spc="-5" dirty="0">
                <a:solidFill>
                  <a:schemeClr val="bg1"/>
                </a:solidFill>
                <a:latin typeface="Calibri"/>
                <a:cs typeface="Calibri"/>
              </a:rPr>
              <a:t>OBIEKTÓW </a:t>
            </a:r>
            <a:r>
              <a:rPr lang="pl-PL" sz="1400" b="1" dirty="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lang="pl-PL" sz="1400" b="1" spc="-5" dirty="0">
                <a:solidFill>
                  <a:schemeClr val="bg1"/>
                </a:solidFill>
                <a:latin typeface="Calibri"/>
                <a:cs typeface="Calibri"/>
              </a:rPr>
              <a:t>SZLAKU </a:t>
            </a:r>
            <a:r>
              <a:rPr lang="pl-PL" sz="1400" b="1" spc="-10" dirty="0">
                <a:solidFill>
                  <a:schemeClr val="bg1"/>
                </a:solidFill>
                <a:latin typeface="Calibri"/>
                <a:cs typeface="Calibri"/>
              </a:rPr>
              <a:t>ZABYTKÓW </a:t>
            </a:r>
            <a:r>
              <a:rPr lang="pl-PL" sz="1400" b="1" spc="-20" dirty="0">
                <a:solidFill>
                  <a:schemeClr val="bg1"/>
                </a:solidFill>
                <a:latin typeface="Calibri"/>
                <a:cs typeface="Calibri"/>
              </a:rPr>
              <a:t>TECHNIKI </a:t>
            </a:r>
            <a:r>
              <a:rPr lang="pl-PL" sz="1400" b="1" spc="-3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spc="-15" dirty="0">
                <a:solidFill>
                  <a:schemeClr val="bg1"/>
                </a:solidFill>
                <a:latin typeface="Calibri"/>
                <a:cs typeface="Calibri"/>
              </a:rPr>
              <a:t>WOJEWÓDZTWA</a:t>
            </a:r>
            <a:r>
              <a:rPr lang="pl-PL" sz="1400" b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spc="-5" dirty="0">
                <a:solidFill>
                  <a:schemeClr val="bg1"/>
                </a:solidFill>
                <a:latin typeface="Calibri"/>
                <a:cs typeface="Calibri"/>
              </a:rPr>
              <a:t>ŚLĄSKIEGO.</a:t>
            </a:r>
            <a:r>
              <a:rPr lang="pl-PL" sz="14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l-PL" sz="1400" b="1" spc="-10" dirty="0">
                <a:solidFill>
                  <a:schemeClr val="bg1"/>
                </a:solidFill>
                <a:latin typeface="Calibri"/>
                <a:cs typeface="Calibri"/>
              </a:rPr>
              <a:t>PROPOZYCJE</a:t>
            </a:r>
            <a:r>
              <a:rPr lang="pl-PL" sz="1400" b="1" spc="-20" dirty="0">
                <a:solidFill>
                  <a:schemeClr val="bg1"/>
                </a:solidFill>
                <a:latin typeface="Calibri"/>
                <a:cs typeface="Calibri"/>
              </a:rPr>
              <a:t> WYCIECZEK.”</a:t>
            </a:r>
            <a:endParaRPr lang="pl-PL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0" y="1327150"/>
            <a:ext cx="2514600" cy="153492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05600" y="2698750"/>
            <a:ext cx="158750" cy="183197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Arial MT"/>
                <a:cs typeface="Arial MT"/>
              </a:rPr>
              <a:t>Koordynator: S.</a:t>
            </a:r>
            <a:r>
              <a:rPr sz="900" dirty="0">
                <a:latin typeface="Arial MT"/>
                <a:cs typeface="Arial MT"/>
              </a:rPr>
              <a:t> </a:t>
            </a:r>
            <a:r>
              <a:rPr sz="900" spc="10" dirty="0">
                <a:latin typeface="Arial MT"/>
                <a:cs typeface="Arial MT"/>
              </a:rPr>
              <a:t>Bloch,</a:t>
            </a:r>
            <a:r>
              <a:rPr sz="900" spc="15" dirty="0">
                <a:latin typeface="Arial MT"/>
                <a:cs typeface="Arial MT"/>
              </a:rPr>
              <a:t> </a:t>
            </a:r>
            <a:r>
              <a:rPr sz="900" spc="10" dirty="0">
                <a:latin typeface="Arial MT"/>
                <a:cs typeface="Arial MT"/>
              </a:rPr>
              <a:t>J.</a:t>
            </a:r>
            <a:r>
              <a:rPr sz="900" dirty="0">
                <a:latin typeface="Arial MT"/>
                <a:cs typeface="Arial MT"/>
              </a:rPr>
              <a:t> </a:t>
            </a:r>
            <a:r>
              <a:rPr sz="900" spc="10" dirty="0">
                <a:latin typeface="Arial MT"/>
                <a:cs typeface="Arial MT"/>
              </a:rPr>
              <a:t>Grzesiak</a:t>
            </a:r>
            <a:endParaRPr sz="900" dirty="0">
              <a:latin typeface="Arial MT"/>
              <a:cs typeface="Arial MT"/>
            </a:endParaRPr>
          </a:p>
        </p:txBody>
      </p:sp>
      <p:pic>
        <p:nvPicPr>
          <p:cNvPr id="13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14800" y="2927350"/>
            <a:ext cx="2514600" cy="15986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214509" y="5139556"/>
            <a:ext cx="2419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+mj-lt"/>
                <a:cs typeface="Georgia"/>
              </a:rPr>
              <a:t>4</a:t>
            </a:r>
            <a:r>
              <a:rPr lang="pl-PL" sz="1200" spc="165" dirty="0">
                <a:latin typeface="+mj-lt"/>
                <a:cs typeface="Georgia"/>
              </a:rPr>
              <a:t>5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34200" y="1708150"/>
            <a:ext cx="138499" cy="264414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 S.</a:t>
            </a:r>
            <a:r>
              <a:rPr sz="900" spc="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Bloch,</a:t>
            </a:r>
            <a:r>
              <a:rPr sz="900" spc="1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S.</a:t>
            </a:r>
            <a:r>
              <a:rPr sz="900" spc="15" dirty="0">
                <a:latin typeface="+mj-lt"/>
                <a:cs typeface="Arial MT"/>
              </a:rPr>
              <a:t> Ficek,</a:t>
            </a:r>
            <a:r>
              <a:rPr sz="900" spc="-10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A.</a:t>
            </a:r>
            <a:r>
              <a:rPr sz="900" spc="15" dirty="0">
                <a:latin typeface="+mj-lt"/>
                <a:cs typeface="Arial MT"/>
              </a:rPr>
              <a:t> </a:t>
            </a:r>
            <a:r>
              <a:rPr sz="900" spc="-25" dirty="0">
                <a:latin typeface="+mj-lt"/>
                <a:cs typeface="Arial MT"/>
              </a:rPr>
              <a:t>Krzyżanowska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403350"/>
            <a:ext cx="1600200" cy="29718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52400" y="5137150"/>
            <a:ext cx="4767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40" dirty="0">
                <a:latin typeface="+mj-lt"/>
                <a:cs typeface="Georgia"/>
              </a:rPr>
              <a:t>4</a:t>
            </a:r>
            <a:r>
              <a:rPr lang="pl-PL" sz="1200" spc="140" dirty="0">
                <a:latin typeface="+mj-lt"/>
                <a:cs typeface="Georgia"/>
              </a:rPr>
              <a:t>6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3" name="object 9"/>
          <p:cNvSpPr txBox="1">
            <a:spLocks/>
          </p:cNvSpPr>
          <p:nvPr/>
        </p:nvSpPr>
        <p:spPr>
          <a:xfrm>
            <a:off x="914400" y="565150"/>
            <a:ext cx="6019800" cy="776495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r>
              <a:rPr lang="pl-PL" sz="1600" spc="-20" dirty="0">
                <a:solidFill>
                  <a:schemeClr val="bg1"/>
                </a:solidFill>
                <a:latin typeface="+mj-lt"/>
              </a:rPr>
              <a:t>SEMINARIUM: </a:t>
            </a:r>
            <a:r>
              <a:rPr lang="pl-PL" sz="1600" spc="-30" dirty="0">
                <a:solidFill>
                  <a:schemeClr val="bg1"/>
                </a:solidFill>
                <a:latin typeface="+mj-lt"/>
              </a:rPr>
              <a:t>„PREORIENTACJA </a:t>
            </a:r>
            <a:r>
              <a:rPr lang="pl-PL" sz="1600" dirty="0">
                <a:solidFill>
                  <a:schemeClr val="bg1"/>
                </a:solidFill>
                <a:latin typeface="+mj-lt"/>
              </a:rPr>
              <a:t>I </a:t>
            </a:r>
            <a:r>
              <a:rPr lang="pl-PL" sz="1600" spc="-25" dirty="0">
                <a:solidFill>
                  <a:schemeClr val="bg1"/>
                </a:solidFill>
                <a:latin typeface="+mj-lt"/>
              </a:rPr>
              <a:t>ORIENTACJA </a:t>
            </a:r>
            <a:r>
              <a:rPr lang="pl-PL" sz="1600" spc="-35" dirty="0">
                <a:solidFill>
                  <a:schemeClr val="bg1"/>
                </a:solidFill>
                <a:latin typeface="+mj-lt"/>
              </a:rPr>
              <a:t>ZAWODOWA </a:t>
            </a:r>
            <a:r>
              <a:rPr lang="pl-PL" sz="16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pl-PL" sz="1600" spc="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20" dirty="0">
                <a:solidFill>
                  <a:schemeClr val="bg1"/>
                </a:solidFill>
                <a:latin typeface="+mj-lt"/>
              </a:rPr>
              <a:t>INSPIRACJE </a:t>
            </a:r>
            <a:r>
              <a:rPr lang="pl-PL" sz="1600" spc="-10" dirty="0">
                <a:solidFill>
                  <a:schemeClr val="bg1"/>
                </a:solidFill>
                <a:latin typeface="+mj-lt"/>
              </a:rPr>
              <a:t>DLA </a:t>
            </a:r>
            <a:r>
              <a:rPr lang="pl-PL" sz="1600" spc="-20" dirty="0">
                <a:solidFill>
                  <a:schemeClr val="bg1"/>
                </a:solidFill>
                <a:latin typeface="+mj-lt"/>
              </a:rPr>
              <a:t>EDUKACJI </a:t>
            </a:r>
            <a:r>
              <a:rPr lang="pl-PL" sz="1600" spc="-35" dirty="0">
                <a:solidFill>
                  <a:schemeClr val="bg1"/>
                </a:solidFill>
                <a:latin typeface="+mj-lt"/>
              </a:rPr>
              <a:t>PRZEDSZKOLNEJ </a:t>
            </a:r>
            <a:r>
              <a:rPr lang="pl-PL" sz="1600" dirty="0">
                <a:solidFill>
                  <a:schemeClr val="bg1"/>
                </a:solidFill>
                <a:latin typeface="+mj-lt"/>
              </a:rPr>
              <a:t>I </a:t>
            </a:r>
            <a:r>
              <a:rPr lang="pl-PL" sz="1600" spc="-35" dirty="0">
                <a:solidFill>
                  <a:schemeClr val="bg1"/>
                </a:solidFill>
                <a:latin typeface="+mj-lt"/>
              </a:rPr>
              <a:t>WCZESNOSZKOLNEJ </a:t>
            </a:r>
            <a:br>
              <a:rPr lang="pl-PL" sz="1600" spc="-35" dirty="0">
                <a:solidFill>
                  <a:schemeClr val="bg1"/>
                </a:solidFill>
                <a:latin typeface="+mj-lt"/>
              </a:rPr>
            </a:br>
            <a:r>
              <a:rPr lang="pl-PL" sz="1600" spc="-53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20" dirty="0">
                <a:solidFill>
                  <a:schemeClr val="bg1"/>
                </a:solidFill>
                <a:latin typeface="+mj-lt"/>
              </a:rPr>
              <a:t>WRAZ</a:t>
            </a:r>
            <a:r>
              <a:rPr lang="pl-PL" sz="1600" spc="-6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+mj-lt"/>
              </a:rPr>
              <a:t>Z</a:t>
            </a:r>
            <a:r>
              <a:rPr lang="pl-PL" sz="1600" spc="-2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35" dirty="0">
                <a:solidFill>
                  <a:schemeClr val="bg1"/>
                </a:solidFill>
                <a:latin typeface="+mj-lt"/>
              </a:rPr>
              <a:t>PREZENTACJĄ</a:t>
            </a:r>
            <a:r>
              <a:rPr lang="pl-PL" sz="1600" spc="-6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+mj-lt"/>
              </a:rPr>
              <a:t>GRY</a:t>
            </a:r>
            <a:r>
              <a:rPr lang="pl-PL" sz="1600" spc="-6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25" dirty="0">
                <a:solidFill>
                  <a:schemeClr val="bg1"/>
                </a:solidFill>
                <a:latin typeface="+mj-lt"/>
              </a:rPr>
              <a:t>PLANSZOWEJ”</a:t>
            </a:r>
            <a:endParaRPr lang="pl-PL" sz="1600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14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pic>
        <p:nvPicPr>
          <p:cNvPr id="11" name="Obraz 10" descr="E:\Użytkownicy\Anna Świerczyna\Desktop\zdjęcia do oferty 2024 — kopia\warsztaty z grą W kolejce po zawody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03350"/>
            <a:ext cx="4343400" cy="298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10400" y="2012950"/>
            <a:ext cx="138499" cy="220027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 Sylwia</a:t>
            </a:r>
            <a:r>
              <a:rPr sz="900" spc="20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Bloch</a:t>
            </a:r>
            <a:endParaRPr sz="900" dirty="0">
              <a:latin typeface="+mj-l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5774" y="5141160"/>
            <a:ext cx="2279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latin typeface="+mj-lt"/>
                <a:cs typeface="Georgia"/>
              </a:rPr>
              <a:t>4</a:t>
            </a:r>
            <a:r>
              <a:rPr lang="pl-PL" sz="1200" spc="110" dirty="0">
                <a:latin typeface="+mj-lt"/>
                <a:cs typeface="Georgia"/>
              </a:rPr>
              <a:t>7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5" name="Obraz 4" descr="E:\Użytkownicy\Anna Świerczyna\Desktop\zdjęcia do oferty 2024 — kopia\notatka empati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65350"/>
            <a:ext cx="1447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E:\Użytkownicy\Anna Świerczyna\Desktop\zdjęcia do oferty 2024 — kopia\ABC empatii edukatoriu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5051" r="8602" b="4040"/>
          <a:stretch/>
        </p:blipFill>
        <p:spPr bwMode="auto">
          <a:xfrm>
            <a:off x="2209800" y="869950"/>
            <a:ext cx="14478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E:\Użytkownicy\Anna Świerczyna\Desktop\zdjęcia do oferty 2024 — kopia\ABC empatii PBW dziec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69950"/>
            <a:ext cx="14478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E:\Użytkownicy\Anna Świerczyna\Desktop\zdjęcia do oferty 2024 — kopia\ABC empatii PBW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3003550"/>
            <a:ext cx="145542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13" name="object 9"/>
          <p:cNvSpPr txBox="1">
            <a:spLocks/>
          </p:cNvSpPr>
          <p:nvPr/>
        </p:nvSpPr>
        <p:spPr>
          <a:xfrm>
            <a:off x="685800" y="488950"/>
            <a:ext cx="6324600" cy="284052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r>
              <a:rPr lang="pl-PL" sz="1600" b="1" spc="-30" dirty="0">
                <a:solidFill>
                  <a:schemeClr val="bg1"/>
                </a:solidFill>
              </a:rPr>
              <a:t>SEMINARIUM: </a:t>
            </a:r>
            <a:r>
              <a:rPr lang="pl-PL" sz="1600" b="1" spc="-35" dirty="0">
                <a:solidFill>
                  <a:schemeClr val="bg1"/>
                </a:solidFill>
              </a:rPr>
              <a:t>„ABC EMPATII</a:t>
            </a:r>
            <a:r>
              <a:rPr lang="pl-PL" sz="1600" b="1" spc="-30" dirty="0">
                <a:solidFill>
                  <a:schemeClr val="bg1"/>
                </a:solidFill>
              </a:rPr>
              <a:t>”</a:t>
            </a:r>
            <a:endParaRPr lang="pl-PL" sz="16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5" name="object 9"/>
          <p:cNvSpPr txBox="1">
            <a:spLocks/>
          </p:cNvSpPr>
          <p:nvPr/>
        </p:nvSpPr>
        <p:spPr>
          <a:xfrm>
            <a:off x="3733800" y="869950"/>
            <a:ext cx="3276600" cy="350520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endParaRPr lang="pl-PL" sz="1600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657600" y="869950"/>
            <a:ext cx="3352799" cy="34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chemeClr val="bg1"/>
                </a:solidFill>
              </a:rPr>
              <a:t>Inkluzja społeczna osób z niepełnosprawnościami, czyli włączanie ich w aktywne życie jest naszym wspólnym zadaniem cywilizacyjnym i celem jaki sobie postawiliśmy jako Sejmik Osób z Niepełnosprawnością Województwa Śląskiego. Jest ona jedną z głównych zasad Międzynarodowej Konwencji ONZ o Prawach Osób z Niepełnosprawnościami. Podstawą budowy społeczeństwa włączającego jest wychowanie dzieci i młodzieży, dlatego Unia Europejska </a:t>
            </a:r>
            <a:br>
              <a:rPr lang="pl-PL" sz="1000" dirty="0">
                <a:solidFill>
                  <a:schemeClr val="bg1"/>
                </a:solidFill>
              </a:rPr>
            </a:br>
            <a:r>
              <a:rPr lang="pl-PL" sz="1000" dirty="0">
                <a:solidFill>
                  <a:schemeClr val="bg1"/>
                </a:solidFill>
              </a:rPr>
              <a:t>w strategii „Unia Równości - Strategia na rzecz praw osób </a:t>
            </a:r>
            <a:br>
              <a:rPr lang="pl-PL" sz="1000" dirty="0">
                <a:solidFill>
                  <a:schemeClr val="bg1"/>
                </a:solidFill>
              </a:rPr>
            </a:br>
            <a:r>
              <a:rPr lang="pl-PL" sz="1000" dirty="0">
                <a:solidFill>
                  <a:schemeClr val="bg1"/>
                </a:solidFill>
              </a:rPr>
              <a:t>z niepełnosprawnościami 2021-2030” zobowiązała państwa członkowskie do wdrożenia systemu edukacji włączającej.  Jako Przewodniczący Sejmiku Osób z Niepełnosprawnościami Województwa Śląskiego gorąco rekomenduję projekt ABC Empatii. Jego implementacja w naszych szkołach przyczyni się do zwiększenia świadomości i zrozumienia dla osób </a:t>
            </a:r>
            <a:br>
              <a:rPr lang="pl-PL" sz="1000" dirty="0">
                <a:solidFill>
                  <a:schemeClr val="bg1"/>
                </a:solidFill>
              </a:rPr>
            </a:br>
            <a:r>
              <a:rPr lang="pl-PL" sz="1000" dirty="0">
                <a:solidFill>
                  <a:schemeClr val="bg1"/>
                </a:solidFill>
              </a:rPr>
              <a:t>z niepełnosprawnościami już od najmłodszych lat. Wspierając emocjonalny rozwój dzieci, kształtujemy przyszłe pokolenia, które będą bardziej wrażliwe, tolerancyjne i otwarte na różnorodność. Wierzę, że projekt ten jest kluczowym krokiem w kierunku budowania społeczeństwa w pełni inkluzyjnego.   </a:t>
            </a:r>
          </a:p>
          <a:p>
            <a:r>
              <a:rPr lang="pl-PL" sz="950" dirty="0">
                <a:solidFill>
                  <a:schemeClr val="bg1"/>
                </a:solidFill>
              </a:rPr>
              <a:t>		            [Tomasz Jakubiec]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2400" y="5213350"/>
            <a:ext cx="53874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5" dirty="0">
                <a:latin typeface="+mj-lt"/>
                <a:cs typeface="Georgia"/>
              </a:rPr>
              <a:t>4</a:t>
            </a:r>
            <a:r>
              <a:rPr lang="pl-PL" sz="1200" spc="155" dirty="0">
                <a:latin typeface="+mj-lt"/>
                <a:cs typeface="Georgia"/>
              </a:rPr>
              <a:t>8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0" name="Obraz 9" descr="E:\Użytkownicy\Anna Świerczyna\Desktop\zdjęcia do oferty 2024 — kopia\wybrane notatki z konferencji - zdrowie psych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84350"/>
            <a:ext cx="16002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E:\Użytkownicy\Anna Świerczyna\Desktop\zdjęcia do oferty 2024 — kopia\notatka drug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03350"/>
            <a:ext cx="16002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E:\Użytkownicy\Anna Świerczyna\Desktop\zdjęcia do oferty 2024 — kopia\notatka pani prof.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84350"/>
            <a:ext cx="1676400" cy="26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E:\Użytkownicy\Anna Świerczyna\Desktop\zdjęcia do oferty 2024 — kopia\notatka konsultant medyczny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98550"/>
            <a:ext cx="1752600" cy="26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16" name="object 8"/>
          <p:cNvSpPr txBox="1"/>
          <p:nvPr/>
        </p:nvSpPr>
        <p:spPr>
          <a:xfrm>
            <a:off x="685800" y="641350"/>
            <a:ext cx="6400800" cy="3810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8473" y="641350"/>
            <a:ext cx="705154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800" b="1" spc="-60" dirty="0">
                <a:solidFill>
                  <a:schemeClr val="bg1"/>
                </a:solidFill>
                <a:latin typeface="+mj-lt"/>
              </a:rPr>
              <a:t>KONFERENCJA: „EDUKACYJNE NARZĘDZIA ODPORNOŚCI PSYCHICZNEJ”</a:t>
            </a:r>
            <a:endParaRPr lang="pl-PL" sz="1800" b="1" spc="-15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421" y="2688094"/>
            <a:ext cx="249958" cy="226181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019" cy="55486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1" y="869951"/>
            <a:ext cx="3047999" cy="1981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200" y="869950"/>
            <a:ext cx="2971800" cy="19812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858000" y="2851150"/>
            <a:ext cx="138499" cy="146431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 err="1">
                <a:latin typeface="+mj-lt"/>
                <a:cs typeface="Arial MT"/>
              </a:rPr>
              <a:t>Koordynator</a:t>
            </a:r>
            <a:r>
              <a:rPr sz="900" spc="10" dirty="0">
                <a:latin typeface="+mj-lt"/>
                <a:cs typeface="Arial MT"/>
              </a:rPr>
              <a:t>:</a:t>
            </a:r>
            <a:r>
              <a:rPr sz="900" spc="250" dirty="0">
                <a:latin typeface="+mj-lt"/>
                <a:cs typeface="Arial MT"/>
              </a:rPr>
              <a:t> </a:t>
            </a:r>
            <a:r>
              <a:rPr sz="900" spc="10" dirty="0" err="1">
                <a:latin typeface="+mj-lt"/>
                <a:cs typeface="Arial MT"/>
              </a:rPr>
              <a:t>dr</a:t>
            </a:r>
            <a:r>
              <a:rPr sz="900" spc="254" dirty="0">
                <a:latin typeface="+mj-lt"/>
                <a:cs typeface="Arial MT"/>
              </a:rPr>
              <a:t> </a:t>
            </a:r>
            <a:r>
              <a:rPr sz="900" spc="20" dirty="0">
                <a:latin typeface="+mj-lt"/>
                <a:cs typeface="Arial MT"/>
              </a:rPr>
              <a:t>M.</a:t>
            </a:r>
            <a:r>
              <a:rPr sz="900" dirty="0">
                <a:latin typeface="+mj-lt"/>
                <a:cs typeface="Arial MT"/>
              </a:rPr>
              <a:t> </a:t>
            </a:r>
            <a:r>
              <a:rPr sz="900" spc="10" dirty="0" err="1">
                <a:latin typeface="+mj-lt"/>
                <a:cs typeface="Arial MT"/>
              </a:rPr>
              <a:t>Koloch</a:t>
            </a:r>
            <a:endParaRPr sz="900" dirty="0">
              <a:latin typeface="+mj-l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29855" y="5137150"/>
            <a:ext cx="542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5" dirty="0">
                <a:latin typeface="+mj-lt"/>
                <a:cs typeface="Georgia"/>
              </a:rPr>
              <a:t>4</a:t>
            </a:r>
            <a:r>
              <a:rPr lang="pl-PL" sz="1200" spc="105" dirty="0">
                <a:latin typeface="+mj-lt"/>
                <a:cs typeface="Georgia"/>
              </a:rPr>
              <a:t>9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1" name="Obraz 10" descr="E:\Użytkownicy\Anna Świerczyna\Desktop\zdjęcia do oferty 2024 — kopia\aniołki warsztaty świateczn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3"/>
          <a:stretch/>
        </p:blipFill>
        <p:spPr bwMode="auto">
          <a:xfrm>
            <a:off x="762000" y="2927350"/>
            <a:ext cx="2438400" cy="143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400" y="3003550"/>
            <a:ext cx="1447800" cy="1295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b="5167"/>
          <a:stretch/>
        </p:blipFill>
        <p:spPr>
          <a:xfrm>
            <a:off x="3276600" y="2927350"/>
            <a:ext cx="2205214" cy="1447800"/>
          </a:xfrm>
          <a:prstGeom prst="rect">
            <a:avLst/>
          </a:prstGeom>
        </p:spPr>
      </p:pic>
      <p:sp>
        <p:nvSpPr>
          <p:cNvPr id="13" name="object 8"/>
          <p:cNvSpPr txBox="1"/>
          <p:nvPr/>
        </p:nvSpPr>
        <p:spPr>
          <a:xfrm>
            <a:off x="762000" y="488950"/>
            <a:ext cx="6096000" cy="3048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52600" y="488950"/>
            <a:ext cx="43446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563">
              <a:lnSpc>
                <a:spcPct val="100000"/>
              </a:lnSpc>
              <a:spcBef>
                <a:spcPts val="100"/>
              </a:spcBef>
            </a:pPr>
            <a:r>
              <a:rPr lang="pl-PL" sz="1800" b="1" spc="-40" dirty="0">
                <a:solidFill>
                  <a:schemeClr val="bg1"/>
                </a:solidFill>
                <a:latin typeface="+mj-lt"/>
              </a:rPr>
              <a:t>WARSZTATY</a:t>
            </a:r>
            <a:r>
              <a:rPr lang="pl-PL" sz="1800" b="1" spc="-7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800" b="1" spc="-25" dirty="0">
                <a:solidFill>
                  <a:schemeClr val="bg1"/>
                </a:solidFill>
                <a:latin typeface="+mj-lt"/>
              </a:rPr>
              <a:t>KREATYWNOŚCI</a:t>
            </a:r>
            <a:r>
              <a:rPr lang="pl-PL" sz="1800" b="1" spc="-4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800" b="1" dirty="0">
                <a:solidFill>
                  <a:schemeClr val="bg1"/>
                </a:solidFill>
                <a:latin typeface="+mj-lt"/>
              </a:rPr>
              <a:t>I</a:t>
            </a:r>
            <a:r>
              <a:rPr lang="pl-PL" sz="1800" b="1" spc="-3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800" b="1" spc="-10" dirty="0">
                <a:solidFill>
                  <a:schemeClr val="bg1"/>
                </a:solidFill>
                <a:latin typeface="+mj-lt"/>
              </a:rPr>
              <a:t>NIE</a:t>
            </a:r>
            <a:r>
              <a:rPr lang="pl-PL" sz="1800" b="1" spc="-4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800" b="1" spc="-30" dirty="0">
                <a:solidFill>
                  <a:schemeClr val="bg1"/>
                </a:solidFill>
                <a:latin typeface="+mj-lt"/>
              </a:rPr>
              <a:t>TYLKO</a:t>
            </a:r>
            <a:r>
              <a:rPr lang="pl-PL" sz="1800" b="1" spc="-7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800" b="1" dirty="0">
                <a:solidFill>
                  <a:schemeClr val="bg1"/>
                </a:solidFill>
                <a:latin typeface="+mj-lt"/>
              </a:rPr>
              <a:t>…</a:t>
            </a:r>
          </a:p>
        </p:txBody>
      </p:sp>
      <p:pic>
        <p:nvPicPr>
          <p:cNvPr id="14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0"/>
            <a:ext cx="7767955" cy="5549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9000" y="13607"/>
            <a:ext cx="563245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01394" marR="5080" indent="-98933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FFFFFF"/>
                </a:solidFill>
                <a:latin typeface="+mj-lt"/>
                <a:cs typeface="Arial"/>
              </a:rPr>
              <a:t>KIERUNKI </a:t>
            </a:r>
            <a:r>
              <a:rPr b="1" spc="-5" dirty="0">
                <a:solidFill>
                  <a:srgbClr val="FFFFFF"/>
                </a:solidFill>
                <a:latin typeface="+mj-lt"/>
                <a:cs typeface="Arial"/>
              </a:rPr>
              <a:t>POLITYKI </a:t>
            </a:r>
            <a:r>
              <a:rPr b="1" spc="-20" dirty="0">
                <a:solidFill>
                  <a:srgbClr val="FFFFFF"/>
                </a:solidFill>
                <a:latin typeface="+mj-lt"/>
                <a:cs typeface="Arial"/>
              </a:rPr>
              <a:t>OŚWIATOWEJ </a:t>
            </a:r>
            <a:r>
              <a:rPr b="1" spc="-35" dirty="0">
                <a:solidFill>
                  <a:srgbClr val="FFFFFF"/>
                </a:solidFill>
                <a:latin typeface="+mj-lt"/>
                <a:cs typeface="Arial"/>
              </a:rPr>
              <a:t>PAŃSTWA </a:t>
            </a:r>
            <a:r>
              <a:rPr b="1" spc="-54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+mj-lt"/>
                <a:cs typeface="Arial"/>
              </a:rPr>
              <a:t>NA</a:t>
            </a:r>
            <a:r>
              <a:rPr b="1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+mj-lt"/>
                <a:cs typeface="Arial"/>
              </a:rPr>
              <a:t>ROK</a:t>
            </a:r>
            <a:r>
              <a:rPr b="1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+mj-lt"/>
                <a:cs typeface="Arial"/>
              </a:rPr>
              <a:t>SZKOLNY</a:t>
            </a:r>
            <a:r>
              <a:rPr b="1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+mj-lt"/>
                <a:cs typeface="Arial"/>
              </a:rPr>
              <a:t>202</a:t>
            </a:r>
            <a:r>
              <a:rPr lang="pl-PL" b="1" dirty="0">
                <a:solidFill>
                  <a:srgbClr val="FFFFFF"/>
                </a:solidFill>
                <a:latin typeface="+mj-lt"/>
                <a:cs typeface="Arial"/>
              </a:rPr>
              <a:t>4/2025</a:t>
            </a:r>
            <a:endParaRPr dirty="0"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7490" y="1349602"/>
            <a:ext cx="6935470" cy="233653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4965" indent="-342900" algn="just">
              <a:lnSpc>
                <a:spcPct val="100000"/>
              </a:lnSpc>
              <a:spcBef>
                <a:spcPts val="219"/>
              </a:spcBef>
              <a:buFont typeface="+mj-lt"/>
              <a:buAutoNum type="arabicPeriod" startAt="5"/>
              <a:tabLst>
                <a:tab pos="355600" algn="l"/>
              </a:tabLst>
            </a:pPr>
            <a:r>
              <a:rPr lang="pl-PL" sz="1400" spc="-10" dirty="0">
                <a:cs typeface="Calibri"/>
              </a:rPr>
              <a:t>Kształtowanie myślenia analitycznego poprzez interdyscyplinarne podejście do nauczania   przedmiotów przyrodniczych i ścisłych oraz poprzez pogłębianie umiejętności    matematycznych w kształceniu ogólnym.</a:t>
            </a:r>
          </a:p>
          <a:p>
            <a:pPr marL="12065" algn="just">
              <a:lnSpc>
                <a:spcPct val="100000"/>
              </a:lnSpc>
              <a:spcBef>
                <a:spcPts val="219"/>
              </a:spcBef>
              <a:tabLst>
                <a:tab pos="355600" algn="l"/>
              </a:tabLst>
            </a:pPr>
            <a:endParaRPr lang="pl-PL" sz="1400" spc="-10" dirty="0">
              <a:cs typeface="Calibri"/>
            </a:endParaRPr>
          </a:p>
          <a:p>
            <a:pPr marL="354965" indent="-342900" algn="just">
              <a:lnSpc>
                <a:spcPct val="100000"/>
              </a:lnSpc>
              <a:spcBef>
                <a:spcPts val="219"/>
              </a:spcBef>
              <a:buFont typeface="+mj-lt"/>
              <a:buAutoNum type="arabicPeriod" startAt="6"/>
              <a:tabLst>
                <a:tab pos="355600" algn="l"/>
              </a:tabLst>
            </a:pPr>
            <a:r>
              <a:rPr lang="pl-PL" sz="1400" spc="-10" dirty="0">
                <a:cs typeface="Calibri"/>
              </a:rPr>
              <a:t>Wspieranie rozwoju umiejętności zawodowych oraz umiejętności uczenia się przez całe życie poprzez wzmocnienie współpracy szkół i placówek z pracodawcami oraz z instytucjami regionalnymi.</a:t>
            </a:r>
          </a:p>
          <a:p>
            <a:pPr marL="354965" indent="-342900" algn="just">
              <a:lnSpc>
                <a:spcPct val="100000"/>
              </a:lnSpc>
              <a:spcBef>
                <a:spcPts val="219"/>
              </a:spcBef>
              <a:buAutoNum type="arabicPeriod" startAt="7"/>
              <a:tabLst>
                <a:tab pos="355600" algn="l"/>
              </a:tabLst>
            </a:pPr>
            <a:endParaRPr lang="pl-PL" sz="1400" spc="-10" dirty="0">
              <a:cs typeface="Calibri"/>
            </a:endParaRPr>
          </a:p>
          <a:p>
            <a:pPr marL="354965" indent="-342900" algn="just">
              <a:lnSpc>
                <a:spcPct val="100000"/>
              </a:lnSpc>
              <a:spcBef>
                <a:spcPts val="219"/>
              </a:spcBef>
              <a:buFont typeface="+mj-lt"/>
              <a:buAutoNum type="arabicPeriod" startAt="7"/>
              <a:tabLst>
                <a:tab pos="355600" algn="l"/>
              </a:tabLst>
            </a:pPr>
            <a:r>
              <a:rPr lang="pl-PL" sz="1400" spc="-10" dirty="0">
                <a:cs typeface="Calibri"/>
              </a:rPr>
              <a:t>Praca z uczniem z doświadczeniem migracyjnym, w tym w zakresie nauczania języka polskiego jako języka obcego.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8019" y="4695444"/>
            <a:ext cx="1174413" cy="641603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B358D5CB-98D6-2BE7-8A7B-60E3C75FDBC6}"/>
              </a:ext>
            </a:extLst>
          </p:cNvPr>
          <p:cNvSpPr txBox="1"/>
          <p:nvPr/>
        </p:nvSpPr>
        <p:spPr>
          <a:xfrm>
            <a:off x="7405505" y="5128768"/>
            <a:ext cx="120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5" dirty="0">
                <a:latin typeface="+mj-lt"/>
                <a:cs typeface="Georgia"/>
              </a:rPr>
              <a:t>5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019" cy="554863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05600" y="2851150"/>
            <a:ext cx="138499" cy="157861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</a:t>
            </a:r>
            <a:r>
              <a:rPr lang="pl-PL" sz="900" spc="10" dirty="0">
                <a:latin typeface="+mj-lt"/>
                <a:cs typeface="Arial MT"/>
              </a:rPr>
              <a:t>ynator: S.Bloch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52400" y="5137150"/>
            <a:ext cx="304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150" dirty="0">
                <a:latin typeface="+mj-lt"/>
                <a:cs typeface="Georgia"/>
              </a:rPr>
              <a:t>50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69950"/>
            <a:ext cx="2971800" cy="1676400"/>
          </a:xfrm>
          <a:prstGeom prst="rect">
            <a:avLst/>
          </a:prstGeom>
        </p:spPr>
      </p:pic>
      <p:pic>
        <p:nvPicPr>
          <p:cNvPr id="13" name="Obraz 12" descr="E:\Użytkownicy\Anna Świerczyna\Desktop\zdjęcia do oferty 2024 — kopia\STEAM warsztat 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1" b="9149"/>
          <a:stretch/>
        </p:blipFill>
        <p:spPr bwMode="auto">
          <a:xfrm>
            <a:off x="4038600" y="2622550"/>
            <a:ext cx="2667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E:\Użytkownicy\Anna Świerczyna\Desktop\zdjęcia do oferty 2024 — kopia\STEAM warszta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22550"/>
            <a:ext cx="2959099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E:\Użytkownicy\Anna Świerczyna\Desktop\zdjęcia do oferty 2024 — kopia\STEAM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69950"/>
            <a:ext cx="2667000" cy="16674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ject 8"/>
          <p:cNvSpPr txBox="1"/>
          <p:nvPr/>
        </p:nvSpPr>
        <p:spPr>
          <a:xfrm>
            <a:off x="990600" y="488950"/>
            <a:ext cx="5715000" cy="3048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488950"/>
            <a:ext cx="694626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600" b="1" spc="-25" dirty="0">
                <a:solidFill>
                  <a:schemeClr val="bg1"/>
                </a:solidFill>
                <a:latin typeface="+mj-lt"/>
              </a:rPr>
              <a:t>„NAUKA METODĄ PROJEKTÓW Z WYKORZYSTANIEM STEAM …” </a:t>
            </a:r>
            <a:endParaRPr lang="pl-PL" sz="1600" b="1" spc="-1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9" y="0"/>
            <a:ext cx="7789019" cy="554863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858000" y="1936750"/>
            <a:ext cx="137474" cy="226441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460375" marR="5080" indent="-448309">
              <a:lnSpc>
                <a:spcPct val="103299"/>
              </a:lnSpc>
              <a:spcBef>
                <a:spcPts val="10"/>
              </a:spcBef>
            </a:pPr>
            <a:r>
              <a:rPr sz="900" spc="10" dirty="0">
                <a:latin typeface="+mj-lt"/>
                <a:cs typeface="Arial MT"/>
              </a:rPr>
              <a:t>Koordynator:</a:t>
            </a:r>
            <a:r>
              <a:rPr sz="900" spc="265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A.</a:t>
            </a:r>
            <a:r>
              <a:rPr sz="900" spc="20" dirty="0">
                <a:latin typeface="+mj-lt"/>
                <a:cs typeface="Arial MT"/>
              </a:rPr>
              <a:t> </a:t>
            </a:r>
            <a:r>
              <a:rPr sz="900" spc="-25" dirty="0">
                <a:latin typeface="+mj-lt"/>
                <a:cs typeface="Arial MT"/>
              </a:rPr>
              <a:t>Krzyżanowska,</a:t>
            </a:r>
            <a:r>
              <a:rPr sz="900" spc="5" dirty="0">
                <a:latin typeface="+mj-lt"/>
                <a:cs typeface="Arial MT"/>
              </a:rPr>
              <a:t> </a:t>
            </a:r>
            <a:r>
              <a:rPr sz="900" spc="20" dirty="0">
                <a:latin typeface="+mj-lt"/>
                <a:cs typeface="Arial MT"/>
              </a:rPr>
              <a:t>M.</a:t>
            </a:r>
            <a:r>
              <a:rPr sz="900" spc="10" dirty="0">
                <a:latin typeface="+mj-lt"/>
                <a:cs typeface="Arial MT"/>
              </a:rPr>
              <a:t> Koloch 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10" name="Obraz 9" descr="E:\Użytkownicy\Anna Świerczyna\Desktop\zdjęcia do oferty 2024 — kopia\puzzle w worku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0"/>
          <a:stretch/>
        </p:blipFill>
        <p:spPr bwMode="auto">
          <a:xfrm>
            <a:off x="1066800" y="2393950"/>
            <a:ext cx="31242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E:\Użytkownicy\Anna Świerczyna\Desktop\zdjęcia do oferty 2024 — kopia\puzzle i opowiadan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69950"/>
            <a:ext cx="31242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E:\Użytkownicy\Anna Świerczyna\Desktop\Oferta szkoleń 2024-2025\zdjęcia do oferty 2024\Publikacja - Pracownia Wielkiej Przygody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69950"/>
            <a:ext cx="25908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/>
          <p:cNvSpPr txBox="1"/>
          <p:nvPr/>
        </p:nvSpPr>
        <p:spPr>
          <a:xfrm>
            <a:off x="533400" y="3765550"/>
            <a:ext cx="37242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Materiały:</a:t>
            </a:r>
            <a:br>
              <a:rPr lang="pl-PL" sz="900" dirty="0"/>
            </a:br>
            <a:r>
              <a:rPr lang="pl-PL" sz="900" dirty="0"/>
              <a:t>1. </a:t>
            </a:r>
            <a:r>
              <a:rPr lang="pl-PL" sz="900" dirty="0">
                <a:hlinkClick r:id="rId6"/>
              </a:rPr>
              <a:t>https://www.wom.edu.pl/zalacznik/27/w-pracowni-wielkiej-przygody.pdf</a:t>
            </a:r>
            <a:endParaRPr lang="pl-PL" sz="900" dirty="0"/>
          </a:p>
          <a:p>
            <a:r>
              <a:rPr lang="pl-PL" sz="900" dirty="0"/>
              <a:t>2. </a:t>
            </a:r>
            <a:r>
              <a:rPr lang="pl-PL" sz="900" dirty="0">
                <a:hlinkClick r:id="rId7"/>
              </a:rPr>
              <a:t>https://www.wom.edu.pl/zalacznik/28/ksiazk_ok_okladka.pdf</a:t>
            </a:r>
            <a:endParaRPr lang="pl-PL" sz="900" dirty="0"/>
          </a:p>
          <a:p>
            <a:r>
              <a:rPr lang="pl-PL" sz="900" dirty="0"/>
              <a:t>3. </a:t>
            </a:r>
            <a:r>
              <a:rPr lang="pl-PL" sz="900" dirty="0">
                <a:hlinkClick r:id="rId8"/>
              </a:rPr>
              <a:t>https://www.wom.edu.pl/zalacznik/29/puzzle-nauka-wom-plikkoncowy.pdf</a:t>
            </a:r>
            <a:endParaRPr lang="pl-PL" sz="900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5F93491-A2BE-9B33-7C42-FD8CBCB8A593}"/>
              </a:ext>
            </a:extLst>
          </p:cNvPr>
          <p:cNvSpPr txBox="1"/>
          <p:nvPr/>
        </p:nvSpPr>
        <p:spPr>
          <a:xfrm>
            <a:off x="7239000" y="5137150"/>
            <a:ext cx="30556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+mj-lt"/>
                <a:cs typeface="Georgia"/>
              </a:rPr>
              <a:t>5</a:t>
            </a:r>
            <a:r>
              <a:rPr lang="pl-PL" sz="1200" spc="55" dirty="0">
                <a:latin typeface="+mj-lt"/>
                <a:cs typeface="Georgia"/>
              </a:rPr>
              <a:t>1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6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sp>
        <p:nvSpPr>
          <p:cNvPr id="17" name="object 9"/>
          <p:cNvSpPr txBox="1">
            <a:spLocks/>
          </p:cNvSpPr>
          <p:nvPr/>
        </p:nvSpPr>
        <p:spPr>
          <a:xfrm>
            <a:off x="1066800" y="488950"/>
            <a:ext cx="5791200" cy="284052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r>
              <a:rPr lang="pl-PL" sz="1600" b="1" spc="-35" dirty="0">
                <a:solidFill>
                  <a:schemeClr val="bg1"/>
                </a:solidFill>
                <a:latin typeface="+mj-lt"/>
                <a:cs typeface="Calibri"/>
              </a:rPr>
              <a:t>W  PRACOWNI  WIELKIEJ  PRZYGODY</a:t>
            </a:r>
            <a:endParaRPr lang="pl-PL" sz="16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019" cy="55486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25640" y="1487170"/>
            <a:ext cx="138499" cy="224663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 A.</a:t>
            </a:r>
            <a:r>
              <a:rPr sz="900" dirty="0">
                <a:latin typeface="+mj-lt"/>
                <a:cs typeface="Arial MT"/>
              </a:rPr>
              <a:t> </a:t>
            </a:r>
            <a:r>
              <a:rPr sz="900" spc="-25" dirty="0">
                <a:latin typeface="+mj-lt"/>
                <a:cs typeface="Arial MT"/>
              </a:rPr>
              <a:t>Krzyżanowska,</a:t>
            </a:r>
            <a:r>
              <a:rPr sz="900" spc="5" dirty="0">
                <a:latin typeface="+mj-lt"/>
                <a:cs typeface="Arial MT"/>
              </a:rPr>
              <a:t> </a:t>
            </a:r>
            <a:r>
              <a:rPr sz="900" spc="20" dirty="0">
                <a:latin typeface="+mj-lt"/>
                <a:cs typeface="Arial MT"/>
              </a:rPr>
              <a:t>M.</a:t>
            </a:r>
            <a:r>
              <a:rPr sz="900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Pyszny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1022351"/>
            <a:ext cx="2743200" cy="14478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1" y="2546351"/>
            <a:ext cx="2744033" cy="15240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28600" y="5137150"/>
            <a:ext cx="55313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+mj-lt"/>
                <a:cs typeface="Georgia"/>
              </a:rPr>
              <a:t>5</a:t>
            </a:r>
            <a:r>
              <a:rPr lang="pl-PL" sz="1200" spc="55" dirty="0">
                <a:latin typeface="+mj-lt"/>
                <a:cs typeface="Georgia"/>
              </a:rPr>
              <a:t>2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5" name="Obraz 14" descr="E:\Użytkownicy\Anna Świerczyna\Desktop\zdjęcia do oferty 2024 — kopia\konferencja naukowe pejzaże 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r="37666"/>
          <a:stretch/>
        </p:blipFill>
        <p:spPr bwMode="auto">
          <a:xfrm>
            <a:off x="3429000" y="1250950"/>
            <a:ext cx="153162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bject 8"/>
          <p:cNvSpPr txBox="1"/>
          <p:nvPr/>
        </p:nvSpPr>
        <p:spPr>
          <a:xfrm>
            <a:off x="609600" y="641350"/>
            <a:ext cx="2743200" cy="3048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641350"/>
            <a:ext cx="298551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1600" spc="-175" dirty="0">
                <a:solidFill>
                  <a:schemeClr val="bg1"/>
                </a:solidFill>
              </a:rPr>
              <a:t>SEMINARIUM:„</a:t>
            </a:r>
            <a:r>
              <a:rPr lang="pl-PL" sz="1600" dirty="0">
                <a:solidFill>
                  <a:schemeClr val="bg1"/>
                </a:solidFill>
              </a:rPr>
              <a:t>W</a:t>
            </a:r>
            <a:r>
              <a:rPr lang="pl-PL" sz="1600" spc="-60" dirty="0">
                <a:solidFill>
                  <a:schemeClr val="bg1"/>
                </a:solidFill>
              </a:rPr>
              <a:t> </a:t>
            </a:r>
            <a:r>
              <a:rPr lang="pl-PL" sz="1600" spc="-35" dirty="0">
                <a:solidFill>
                  <a:schemeClr val="bg1"/>
                </a:solidFill>
              </a:rPr>
              <a:t>S</a:t>
            </a:r>
            <a:r>
              <a:rPr lang="pl-PL" sz="1600" dirty="0">
                <a:solidFill>
                  <a:schemeClr val="bg1"/>
                </a:solidFill>
              </a:rPr>
              <a:t>T</a:t>
            </a:r>
            <a:r>
              <a:rPr lang="pl-PL" sz="1600" spc="-45" dirty="0">
                <a:solidFill>
                  <a:schemeClr val="bg1"/>
                </a:solidFill>
              </a:rPr>
              <a:t>R</a:t>
            </a:r>
            <a:r>
              <a:rPr lang="pl-PL" sz="1600" spc="-15" dirty="0">
                <a:solidFill>
                  <a:schemeClr val="bg1"/>
                </a:solidFill>
              </a:rPr>
              <a:t>O</a:t>
            </a:r>
            <a:r>
              <a:rPr lang="pl-PL" sz="1600" spc="-10" dirty="0">
                <a:solidFill>
                  <a:schemeClr val="bg1"/>
                </a:solidFill>
              </a:rPr>
              <a:t>N</a:t>
            </a:r>
            <a:r>
              <a:rPr lang="pl-PL" sz="1600" dirty="0">
                <a:solidFill>
                  <a:schemeClr val="bg1"/>
                </a:solidFill>
              </a:rPr>
              <a:t>Ę</a:t>
            </a:r>
            <a:r>
              <a:rPr lang="pl-PL" sz="1600" spc="-65" dirty="0">
                <a:solidFill>
                  <a:schemeClr val="bg1"/>
                </a:solidFill>
              </a:rPr>
              <a:t> </a:t>
            </a:r>
            <a:r>
              <a:rPr lang="pl-PL" sz="1600" spc="-5" dirty="0">
                <a:solidFill>
                  <a:schemeClr val="bg1"/>
                </a:solidFill>
              </a:rPr>
              <a:t>G</a:t>
            </a:r>
            <a:r>
              <a:rPr lang="pl-PL" sz="1600" spc="-10" dirty="0">
                <a:solidFill>
                  <a:schemeClr val="bg1"/>
                </a:solidFill>
              </a:rPr>
              <a:t>W</a:t>
            </a:r>
            <a:r>
              <a:rPr lang="pl-PL" sz="1600" dirty="0">
                <a:solidFill>
                  <a:schemeClr val="bg1"/>
                </a:solidFill>
              </a:rPr>
              <a:t>I</a:t>
            </a:r>
            <a:r>
              <a:rPr lang="pl-PL" sz="1600" spc="-20" dirty="0">
                <a:solidFill>
                  <a:schemeClr val="bg1"/>
                </a:solidFill>
              </a:rPr>
              <a:t>A</a:t>
            </a:r>
            <a:r>
              <a:rPr lang="pl-PL" sz="1600" spc="-60" dirty="0">
                <a:solidFill>
                  <a:schemeClr val="bg1"/>
                </a:solidFill>
              </a:rPr>
              <a:t>Z</a:t>
            </a:r>
            <a:r>
              <a:rPr lang="pl-PL" sz="1600" spc="-25" dirty="0">
                <a:solidFill>
                  <a:schemeClr val="bg1"/>
                </a:solidFill>
              </a:rPr>
              <a:t>D</a:t>
            </a:r>
            <a:r>
              <a:rPr lang="pl-PL" sz="16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2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sp>
        <p:nvSpPr>
          <p:cNvPr id="19" name="object 8"/>
          <p:cNvSpPr txBox="1"/>
          <p:nvPr/>
        </p:nvSpPr>
        <p:spPr>
          <a:xfrm>
            <a:off x="3429000" y="641350"/>
            <a:ext cx="3581400" cy="533400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endParaRPr lang="pl-PL" sz="1600" dirty="0">
              <a:latin typeface="+mj-lt"/>
              <a:cs typeface="Arial"/>
            </a:endParaRPr>
          </a:p>
        </p:txBody>
      </p:sp>
      <p:sp>
        <p:nvSpPr>
          <p:cNvPr id="13" name="object 6"/>
          <p:cNvSpPr txBox="1">
            <a:spLocks/>
          </p:cNvSpPr>
          <p:nvPr/>
        </p:nvSpPr>
        <p:spPr>
          <a:xfrm>
            <a:off x="3505200" y="641350"/>
            <a:ext cx="37338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l-PL" sz="1600" kern="0" spc="-35" dirty="0">
                <a:solidFill>
                  <a:schemeClr val="bg1"/>
                </a:solidFill>
              </a:rPr>
              <a:t>KONFERENCJA: „NAUKOWE PEJZAŻE –     PRACOWNIA EDUKACJI JUTRA”</a:t>
            </a:r>
            <a:endParaRPr lang="pl-PL" sz="1600" kern="0" spc="-25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600" y="4070350"/>
            <a:ext cx="28054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Materiał dydaktyczny </a:t>
            </a:r>
            <a:r>
              <a:rPr sz="1050" dirty="0">
                <a:latin typeface="Calibri"/>
                <a:cs typeface="Calibri"/>
              </a:rPr>
              <a:t>do </a:t>
            </a:r>
            <a:r>
              <a:rPr sz="1050" spc="-5" dirty="0">
                <a:latin typeface="Calibri"/>
                <a:cs typeface="Calibri"/>
              </a:rPr>
              <a:t>pobrania: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latin typeface="Calibri"/>
                <a:cs typeface="Calibri"/>
                <a:hlinkClick r:id="rId7"/>
              </a:rPr>
              <a:t>https://wom.edu.pl/wp- </a:t>
            </a:r>
            <a:r>
              <a:rPr sz="1050" dirty="0">
                <a:solidFill>
                  <a:srgbClr val="0D5FAD"/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latin typeface="Calibri"/>
                <a:cs typeface="Calibri"/>
                <a:hlinkClick r:id="rId7"/>
              </a:rPr>
              <a:t>content/uploads/2022/05/Dialog_4_2021www.pdf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t="21798" r="25491" b="12811"/>
          <a:stretch/>
        </p:blipFill>
        <p:spPr>
          <a:xfrm>
            <a:off x="3422214" y="3030087"/>
            <a:ext cx="1911786" cy="1314353"/>
          </a:xfrm>
          <a:prstGeom prst="rect">
            <a:avLst/>
          </a:prstGeom>
        </p:spPr>
      </p:pic>
      <p:pic>
        <p:nvPicPr>
          <p:cNvPr id="14" name="Obraz 13" descr="E:\Użytkownicy\Anna Świerczyna\Desktop\zdjęcia do oferty 2024 — kopia\konferencja naukowe pejzaże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6645" b="3125"/>
          <a:stretch/>
        </p:blipFill>
        <p:spPr bwMode="auto">
          <a:xfrm>
            <a:off x="5029200" y="1250950"/>
            <a:ext cx="19812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705600" y="2470150"/>
            <a:ext cx="138499" cy="214884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spc="10" dirty="0">
                <a:latin typeface="+mj-lt"/>
                <a:cs typeface="Arial MT"/>
              </a:rPr>
              <a:t>Koordynator: S.</a:t>
            </a:r>
            <a:r>
              <a:rPr sz="900" dirty="0">
                <a:latin typeface="+mj-lt"/>
                <a:cs typeface="Arial MT"/>
              </a:rPr>
              <a:t> </a:t>
            </a:r>
            <a:r>
              <a:rPr sz="900" spc="10" dirty="0">
                <a:latin typeface="+mj-lt"/>
                <a:cs typeface="Arial MT"/>
              </a:rPr>
              <a:t>Bloch, A. </a:t>
            </a:r>
            <a:r>
              <a:rPr sz="900" spc="-25" dirty="0">
                <a:latin typeface="+mj-lt"/>
                <a:cs typeface="Arial MT"/>
              </a:rPr>
              <a:t>Krzyżanowska</a:t>
            </a:r>
            <a:endParaRPr sz="900" dirty="0">
              <a:latin typeface="+mj-l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2470150"/>
            <a:ext cx="2057400" cy="2286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 rotWithShape="1">
          <a:blip r:embed="rId4" cstate="print"/>
          <a:srcRect l="3110" r="5809"/>
          <a:stretch/>
        </p:blipFill>
        <p:spPr>
          <a:xfrm>
            <a:off x="838200" y="1098550"/>
            <a:ext cx="3505200" cy="2971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1098550"/>
            <a:ext cx="2133600" cy="12954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29000" y="4375150"/>
            <a:ext cx="1174413" cy="641603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5A3FA6EB-5874-72F7-221F-E9A2920378FB}"/>
              </a:ext>
            </a:extLst>
          </p:cNvPr>
          <p:cNvSpPr txBox="1"/>
          <p:nvPr/>
        </p:nvSpPr>
        <p:spPr>
          <a:xfrm>
            <a:off x="7246937" y="5137150"/>
            <a:ext cx="5102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30" dirty="0">
                <a:latin typeface="+mj-lt"/>
                <a:cs typeface="Georgia"/>
              </a:rPr>
              <a:t>5</a:t>
            </a:r>
            <a:r>
              <a:rPr lang="pl-PL" sz="1200" spc="130" dirty="0">
                <a:latin typeface="+mj-lt"/>
                <a:cs typeface="Georgia"/>
              </a:rPr>
              <a:t>3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>
          <a:xfrm>
            <a:off x="838200" y="488950"/>
            <a:ext cx="6248400" cy="60960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endParaRPr lang="pl-PL" sz="16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488950"/>
            <a:ext cx="67932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pl-PL" sz="1600" spc="-15" dirty="0">
                <a:solidFill>
                  <a:schemeClr val="bg1"/>
                </a:solidFill>
                <a:latin typeface="+mj-lt"/>
              </a:rPr>
              <a:t>DZIEŃ</a:t>
            </a:r>
            <a:r>
              <a:rPr lang="pl-PL" sz="1600" spc="-9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25" dirty="0">
                <a:solidFill>
                  <a:schemeClr val="bg1"/>
                </a:solidFill>
                <a:latin typeface="+mj-lt"/>
              </a:rPr>
              <a:t>NAUKI</a:t>
            </a:r>
            <a:r>
              <a:rPr lang="pl-PL" sz="1600" spc="-6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20" dirty="0">
                <a:solidFill>
                  <a:schemeClr val="bg1"/>
                </a:solidFill>
                <a:latin typeface="+mj-lt"/>
              </a:rPr>
              <a:t>POLSKIEJ</a:t>
            </a:r>
            <a:r>
              <a:rPr lang="pl-PL" sz="1600" spc="-70" dirty="0">
                <a:solidFill>
                  <a:schemeClr val="bg1"/>
                </a:solidFill>
                <a:latin typeface="+mj-lt"/>
              </a:rPr>
              <a:t> (19 LUTEGO KAŻDEGO ROKU) -</a:t>
            </a:r>
            <a:r>
              <a:rPr lang="pl-PL" sz="1600" spc="-25" dirty="0">
                <a:solidFill>
                  <a:schemeClr val="bg1"/>
                </a:solidFill>
                <a:latin typeface="+mj-lt"/>
              </a:rPr>
              <a:t>ZAPRASZAMY</a:t>
            </a:r>
            <a:r>
              <a:rPr lang="pl-PL" sz="1600" spc="-5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+mj-lt"/>
              </a:rPr>
              <a:t>DO</a:t>
            </a:r>
            <a:r>
              <a:rPr lang="pl-PL" sz="1600" spc="-2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10" dirty="0">
                <a:solidFill>
                  <a:schemeClr val="bg1"/>
                </a:solidFill>
                <a:latin typeface="+mj-lt"/>
              </a:rPr>
              <a:t>WSPÓŁTWORZENIA </a:t>
            </a:r>
            <a:r>
              <a:rPr lang="pl-PL" sz="1600" spc="-53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1600" spc="-10" dirty="0">
                <a:solidFill>
                  <a:schemeClr val="bg1"/>
                </a:solidFill>
                <a:latin typeface="+mj-lt"/>
              </a:rPr>
              <a:t>BAZY MATERIAŁÓW!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7789019" cy="554863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58000" y="2012950"/>
            <a:ext cx="170175" cy="22203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050" spc="-10" dirty="0">
                <a:latin typeface="Calibri"/>
                <a:cs typeface="Calibri"/>
              </a:rPr>
              <a:t>Koordynator: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lang="pl-PL" sz="1050" spc="-45" dirty="0">
                <a:latin typeface="Calibri"/>
                <a:cs typeface="Calibri"/>
              </a:rPr>
              <a:t>dr </a:t>
            </a:r>
            <a:r>
              <a:rPr sz="1050" spc="-5" dirty="0">
                <a:latin typeface="Calibri"/>
                <a:cs typeface="Calibri"/>
              </a:rPr>
              <a:t>M.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Ko</a:t>
            </a:r>
            <a:r>
              <a:rPr lang="pl-PL" sz="1050" spc="-5" dirty="0">
                <a:latin typeface="Calibri"/>
                <a:cs typeface="Calibri"/>
              </a:rPr>
              <a:t>loch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400" y="5137150"/>
            <a:ext cx="6119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40" dirty="0">
                <a:latin typeface="+mj-lt"/>
                <a:cs typeface="Georgia"/>
              </a:rPr>
              <a:t>5</a:t>
            </a:r>
            <a:r>
              <a:rPr lang="pl-PL" sz="1200" spc="140" dirty="0">
                <a:latin typeface="+mj-lt"/>
                <a:cs typeface="Georgia"/>
              </a:rPr>
              <a:t>4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2" name="Obraz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8150"/>
            <a:ext cx="3133408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9"/>
          <p:cNvSpPr txBox="1">
            <a:spLocks/>
          </p:cNvSpPr>
          <p:nvPr/>
        </p:nvSpPr>
        <p:spPr>
          <a:xfrm>
            <a:off x="838200" y="641350"/>
            <a:ext cx="6019800" cy="76200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endParaRPr lang="pl-PL" sz="16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0" name="object 9"/>
          <p:cNvSpPr txBox="1">
            <a:spLocks/>
          </p:cNvSpPr>
          <p:nvPr/>
        </p:nvSpPr>
        <p:spPr>
          <a:xfrm>
            <a:off x="4114800" y="1479550"/>
            <a:ext cx="2743200" cy="320040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endParaRPr lang="pl-PL" sz="16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641350"/>
            <a:ext cx="680097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1400" b="1" spc="-35" dirty="0">
                <a:solidFill>
                  <a:schemeClr val="bg1"/>
                </a:solidFill>
                <a:latin typeface="+mj-lt"/>
              </a:rPr>
              <a:t>KURS DOSKONALĄCY : </a:t>
            </a:r>
            <a:br>
              <a:rPr lang="pl-PL" sz="1400" b="1" spc="-35" dirty="0">
                <a:solidFill>
                  <a:schemeClr val="bg1"/>
                </a:solidFill>
                <a:latin typeface="+mj-lt"/>
              </a:rPr>
            </a:br>
            <a:r>
              <a:rPr lang="pl-PL" sz="1400" b="1" spc="-35" dirty="0">
                <a:solidFill>
                  <a:schemeClr val="bg1"/>
                </a:solidFill>
                <a:latin typeface="+mj-lt"/>
              </a:rPr>
              <a:t>”MUZYKOTERAPIA W PROFILAKTYCE ZDROWOTNEJ DZIECI –</a:t>
            </a:r>
            <a:br>
              <a:rPr lang="pl-PL" sz="1400" b="1" spc="-35" dirty="0">
                <a:solidFill>
                  <a:schemeClr val="bg1"/>
                </a:solidFill>
                <a:latin typeface="+mj-lt"/>
              </a:rPr>
            </a:br>
            <a:r>
              <a:rPr lang="pl-PL" sz="1400" b="1" spc="-35" dirty="0">
                <a:solidFill>
                  <a:schemeClr val="bg1"/>
                </a:solidFill>
                <a:latin typeface="+mj-lt"/>
              </a:rPr>
              <a:t> MOBILNA REKREACJA MUZYCZNA” NOWOŚĆ</a:t>
            </a:r>
            <a:endParaRPr lang="pl-PL" sz="1400" b="1" spc="-2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157116" y="1532882"/>
            <a:ext cx="2667000" cy="311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Mobilna Rekreacja Muzyczna wspiera: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odreagowanie napięć  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   psychofizycznych,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naukę relaksacji i redukcję stresu,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ekspresję i regulację emocji,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aktywność ruchową,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kreatywność,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umuzykalnienie,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rozwój koncentracji i uwagi,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korektę nieprawidłowych </a:t>
            </a:r>
            <a:r>
              <a:rPr lang="pl-PL" sz="1200" dirty="0" err="1">
                <a:solidFill>
                  <a:schemeClr val="bg1"/>
                </a:solidFill>
              </a:rPr>
              <a:t>zachowań</a:t>
            </a:r>
            <a:r>
              <a:rPr lang="pl-PL" sz="1200" dirty="0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/>
                </a:solidFill>
              </a:rPr>
              <a:t>- </a:t>
            </a:r>
            <a:r>
              <a:rPr lang="pl-PL" sz="1200">
                <a:solidFill>
                  <a:schemeClr val="bg1"/>
                </a:solidFill>
              </a:rPr>
              <a:t>integrację grupy.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9" y="1270"/>
            <a:ext cx="7789019" cy="554863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565150"/>
            <a:ext cx="5867400" cy="316112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lang="pl-PL" sz="1800" b="1" spc="-5" dirty="0">
                <a:solidFill>
                  <a:srgbClr val="FFFFFF"/>
                </a:solidFill>
                <a:latin typeface="+mj-lt"/>
                <a:cs typeface="Arial"/>
              </a:rPr>
              <a:t>KONKURS</a:t>
            </a:r>
            <a:r>
              <a:rPr lang="pl-PL" sz="1800" b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spc="-5" dirty="0">
                <a:solidFill>
                  <a:srgbClr val="FFFFFF"/>
                </a:solidFill>
                <a:latin typeface="+mj-lt"/>
                <a:cs typeface="Arial"/>
              </a:rPr>
              <a:t>PIOSENKI</a:t>
            </a:r>
            <a:r>
              <a:rPr lang="pl-PL" sz="1800" b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spc="-5" dirty="0">
                <a:solidFill>
                  <a:srgbClr val="FFFFFF"/>
                </a:solidFill>
                <a:latin typeface="+mj-lt"/>
                <a:cs typeface="Arial"/>
              </a:rPr>
              <a:t>MIGANEJ </a:t>
            </a:r>
            <a:r>
              <a:rPr lang="pl-PL" sz="1800" b="1" dirty="0">
                <a:solidFill>
                  <a:srgbClr val="FFFFFF"/>
                </a:solidFill>
                <a:latin typeface="+mj-lt"/>
                <a:cs typeface="Arial"/>
              </a:rPr>
              <a:t>I</a:t>
            </a:r>
            <a:r>
              <a:rPr lang="pl-PL" sz="1800" b="1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sz="1800" b="1" dirty="0">
                <a:solidFill>
                  <a:srgbClr val="FFFFFF"/>
                </a:solidFill>
                <a:latin typeface="+mj-lt"/>
                <a:cs typeface="Arial"/>
              </a:rPr>
              <a:t>ŚPIEWANEJ</a:t>
            </a:r>
            <a:endParaRPr lang="pl-PL" sz="18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04930" y="2840471"/>
            <a:ext cx="153888" cy="15138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050" spc="-10" dirty="0">
                <a:latin typeface="Calibri"/>
                <a:cs typeface="Calibri"/>
              </a:rPr>
              <a:t>Koordynator: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J. </a:t>
            </a:r>
            <a:r>
              <a:rPr sz="1050" spc="-5" dirty="0">
                <a:latin typeface="Calibri"/>
                <a:cs typeface="Calibri"/>
              </a:rPr>
              <a:t>Grzesiak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9000" y="5060950"/>
            <a:ext cx="3578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30" dirty="0">
                <a:latin typeface="+mj-lt"/>
                <a:cs typeface="Georgia"/>
              </a:rPr>
              <a:t>55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0" name="Obraz 9" descr="E:\Użytkownicy\Anna Świerczyna\Desktop\zdjęcia do oferty 2024 — kopia\konkurs piosenki miganej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46150"/>
            <a:ext cx="5867400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838200" y="641350"/>
            <a:ext cx="6096000" cy="3257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50" b="1" spc="5" dirty="0">
                <a:solidFill>
                  <a:srgbClr val="FFFFFF"/>
                </a:solidFill>
                <a:latin typeface="Arial"/>
                <a:cs typeface="Arial"/>
              </a:rPr>
              <a:t>POLECAMY</a:t>
            </a:r>
            <a:r>
              <a:rPr sz="18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b="1" spc="-15" dirty="0">
                <a:solidFill>
                  <a:srgbClr val="FFFFFF"/>
                </a:solidFill>
                <a:latin typeface="Arial"/>
                <a:cs typeface="Arial"/>
              </a:rPr>
              <a:t>MATERIAŁY</a:t>
            </a:r>
            <a:endParaRPr sz="185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rot="1822136">
            <a:off x="662543" y="694824"/>
            <a:ext cx="2392125" cy="20644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1800" y="1174750"/>
            <a:ext cx="3962400" cy="2438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 rot="19801806">
            <a:off x="667172" y="1954538"/>
            <a:ext cx="2399456" cy="20930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6600" y="4451350"/>
            <a:ext cx="1174413" cy="56540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2400" y="5137150"/>
            <a:ext cx="5483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+mj-lt"/>
                <a:cs typeface="Georgia"/>
              </a:rPr>
              <a:t>56</a:t>
            </a:r>
            <a:endParaRPr sz="1200" dirty="0">
              <a:latin typeface="+mj-lt"/>
              <a:cs typeface="Georgia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838200" y="3765550"/>
            <a:ext cx="6096000" cy="65659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640" rIns="0" bIns="0" rtlCol="0">
            <a:spAutoFit/>
          </a:bodyPr>
          <a:lstStyle/>
          <a:p>
            <a:pPr marL="1838325" marR="5080" indent="-1826260">
              <a:lnSpc>
                <a:spcPct val="100000"/>
              </a:lnSpc>
              <a:spcBef>
                <a:spcPts val="100"/>
              </a:spcBef>
            </a:pPr>
            <a:r>
              <a:rPr lang="pl-PL" sz="2000" b="1" spc="-10" dirty="0">
                <a:solidFill>
                  <a:schemeClr val="bg1"/>
                </a:solidFill>
                <a:cs typeface="Calibri"/>
              </a:rPr>
              <a:t>GRA </a:t>
            </a:r>
            <a:r>
              <a:rPr lang="pl-PL" sz="2000" b="1" spc="-40" dirty="0">
                <a:solidFill>
                  <a:schemeClr val="bg1"/>
                </a:solidFill>
                <a:cs typeface="Calibri"/>
              </a:rPr>
              <a:t>„W </a:t>
            </a:r>
            <a:r>
              <a:rPr lang="pl-PL" sz="2000" b="1" spc="-5" dirty="0">
                <a:solidFill>
                  <a:schemeClr val="bg1"/>
                </a:solidFill>
                <a:cs typeface="Calibri"/>
              </a:rPr>
              <a:t>KOLEJCE </a:t>
            </a:r>
            <a:r>
              <a:rPr lang="pl-PL" sz="2000" b="1" dirty="0">
                <a:solidFill>
                  <a:schemeClr val="bg1"/>
                </a:solidFill>
                <a:cs typeface="Calibri"/>
              </a:rPr>
              <a:t>PO ZAWODY” </a:t>
            </a:r>
            <a:r>
              <a:rPr lang="pl-PL" sz="2000" b="1" spc="-5" dirty="0">
                <a:solidFill>
                  <a:schemeClr val="bg1"/>
                </a:solidFill>
                <a:cs typeface="Calibri"/>
              </a:rPr>
              <a:t>WYDANA </a:t>
            </a:r>
            <a:r>
              <a:rPr lang="pl-PL" sz="2000" b="1" spc="-10" dirty="0">
                <a:solidFill>
                  <a:schemeClr val="bg1"/>
                </a:solidFill>
                <a:cs typeface="Calibri"/>
              </a:rPr>
              <a:t>PRZEZ </a:t>
            </a:r>
            <a:r>
              <a:rPr lang="pl-PL" sz="2000" b="1" spc="-5" dirty="0">
                <a:solidFill>
                  <a:schemeClr val="bg1"/>
                </a:solidFill>
                <a:cs typeface="Calibri"/>
              </a:rPr>
              <a:t>RODN </a:t>
            </a:r>
            <a:r>
              <a:rPr lang="pl-PL" sz="2000" b="1" dirty="0">
                <a:solidFill>
                  <a:schemeClr val="bg1"/>
                </a:solidFill>
                <a:cs typeface="Calibri"/>
              </a:rPr>
              <a:t>I </a:t>
            </a:r>
            <a:r>
              <a:rPr lang="pl-PL" sz="2000" b="1" spc="-5" dirty="0">
                <a:solidFill>
                  <a:schemeClr val="bg1"/>
                </a:solidFill>
                <a:cs typeface="Calibri"/>
              </a:rPr>
              <a:t>IP </a:t>
            </a:r>
            <a:r>
              <a:rPr lang="pl-PL" sz="2000" b="1" spc="-20" dirty="0">
                <a:solidFill>
                  <a:schemeClr val="bg1"/>
                </a:solidFill>
                <a:cs typeface="Calibri"/>
              </a:rPr>
              <a:t>„WOM” </a:t>
            </a:r>
            <a:r>
              <a:rPr lang="pl-PL" sz="2000" b="1" spc="-30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2000" b="1" dirty="0">
                <a:solidFill>
                  <a:schemeClr val="bg1"/>
                </a:solidFill>
                <a:cs typeface="Calibri"/>
              </a:rPr>
              <a:t>W</a:t>
            </a:r>
            <a:r>
              <a:rPr lang="pl-PL" sz="2000" b="1" spc="-25" dirty="0">
                <a:solidFill>
                  <a:schemeClr val="bg1"/>
                </a:solidFill>
                <a:cs typeface="Calibri"/>
              </a:rPr>
              <a:t> </a:t>
            </a:r>
            <a:r>
              <a:rPr lang="pl-PL" sz="2000" b="1" spc="-5" dirty="0">
                <a:solidFill>
                  <a:schemeClr val="bg1"/>
                </a:solidFill>
                <a:cs typeface="Calibri"/>
              </a:rPr>
              <a:t>RYBNIKU</a:t>
            </a:r>
            <a:endParaRPr lang="pl-PL" sz="2000" dirty="0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" y="-11315"/>
            <a:ext cx="7789019" cy="5548630"/>
          </a:xfrm>
          <a:prstGeom prst="rect">
            <a:avLst/>
          </a:prstGeom>
        </p:spPr>
      </p:pic>
      <p:sp>
        <p:nvSpPr>
          <p:cNvPr id="33" name="object 2"/>
          <p:cNvSpPr txBox="1"/>
          <p:nvPr/>
        </p:nvSpPr>
        <p:spPr>
          <a:xfrm>
            <a:off x="838200" y="641350"/>
            <a:ext cx="6096000" cy="32573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50" b="1" spc="5" dirty="0">
                <a:solidFill>
                  <a:srgbClr val="FFFFFF"/>
                </a:solidFill>
                <a:latin typeface="Arial"/>
                <a:cs typeface="Arial"/>
              </a:rPr>
              <a:t>POLECAMY</a:t>
            </a:r>
            <a:r>
              <a:rPr sz="18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b="1" spc="-15" dirty="0">
                <a:solidFill>
                  <a:srgbClr val="FFFFFF"/>
                </a:solidFill>
                <a:latin typeface="Arial"/>
                <a:cs typeface="Arial"/>
              </a:rPr>
              <a:t>MATERIAŁY</a:t>
            </a:r>
            <a:endParaRPr sz="1850" dirty="0">
              <a:latin typeface="Arial"/>
              <a:cs typeface="Arial"/>
            </a:endParaRPr>
          </a:p>
        </p:txBody>
      </p:sp>
      <p:pic>
        <p:nvPicPr>
          <p:cNvPr id="34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451350"/>
            <a:ext cx="1174413" cy="5654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0" y="1098550"/>
            <a:ext cx="2302763" cy="320325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7239000" y="5137150"/>
            <a:ext cx="4340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45" dirty="0">
                <a:latin typeface="+mj-lt"/>
                <a:cs typeface="Georgia"/>
              </a:rPr>
              <a:t>57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31" name="Obraz 30" descr="E:\Użytkownicy\Anna Świerczyna\Desktop\zdjęcia do oferty 2024 — kopia\Kierunek ZAWÓD - aplikacj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22350"/>
            <a:ext cx="38862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pole tekstowe 31"/>
          <p:cNvSpPr txBox="1"/>
          <p:nvPr/>
        </p:nvSpPr>
        <p:spPr>
          <a:xfrm>
            <a:off x="3962400" y="399415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hlinkClick r:id="rId6"/>
              </a:rPr>
              <a:t>https://4professionals.slaskie.pl/</a:t>
            </a:r>
            <a:endParaRPr lang="pl-PL" sz="11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09600" y="4378007"/>
            <a:ext cx="2895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hlinkClick r:id="rId7"/>
              </a:rPr>
              <a:t>https://</a:t>
            </a:r>
            <a:r>
              <a:rPr lang="pl-PL" sz="1100" dirty="0" smtClean="0">
                <a:hlinkClick r:id="rId7"/>
              </a:rPr>
              <a:t>www.wom.edu.pl/do-pobrania/42/raport-madry-wybor-druk.pdf</a:t>
            </a:r>
            <a:endParaRPr lang="pl-PL" sz="1100" dirty="0" smtClean="0"/>
          </a:p>
          <a:p>
            <a:endParaRPr lang="pl-PL" sz="11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565150"/>
            <a:ext cx="5943600" cy="315471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75590">
              <a:lnSpc>
                <a:spcPct val="100000"/>
              </a:lnSpc>
              <a:spcBef>
                <a:spcPts val="300"/>
              </a:spcBef>
            </a:pPr>
            <a:r>
              <a:rPr sz="1800" b="1" spc="-25" dirty="0">
                <a:solidFill>
                  <a:srgbClr val="FFFFFF"/>
                </a:solidFill>
                <a:latin typeface="+mj-lt"/>
                <a:cs typeface="Arial"/>
              </a:rPr>
              <a:t>WYDAWANIE</a:t>
            </a:r>
            <a:r>
              <a:rPr sz="1800" b="1" spc="-4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+mj-lt"/>
                <a:cs typeface="Arial"/>
              </a:rPr>
              <a:t>KWARTALNIKA</a:t>
            </a:r>
            <a:r>
              <a:rPr sz="1800" b="1" spc="-1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+mj-lt"/>
                <a:cs typeface="Arial"/>
              </a:rPr>
              <a:t>„DIALOG</a:t>
            </a:r>
            <a:r>
              <a:rPr sz="1800" b="1" spc="-4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+mj-lt"/>
                <a:cs typeface="Arial"/>
              </a:rPr>
              <a:t>EDUKACYJNY”</a:t>
            </a:r>
            <a:endParaRPr sz="1800" dirty="0">
              <a:latin typeface="+mj-lt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rot="19548417">
            <a:off x="4341504" y="3411154"/>
            <a:ext cx="3005327" cy="6464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9200" y="3917950"/>
            <a:ext cx="226695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l-PL" sz="1000" spc="-5" dirty="0">
                <a:cs typeface="Calibri"/>
              </a:rPr>
              <a:t>https://www.wom.edu.pl/do-pobrania/34/dialog_1_2024.pdf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400" y="5137150"/>
            <a:ext cx="3959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95" dirty="0">
                <a:latin typeface="+mj-lt"/>
                <a:cs typeface="Georgia"/>
              </a:rPr>
              <a:t>58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9" name="Obraz 8" descr="E:\Użytkownicy\Anna Świerczyna\Desktop\zdjęcia do oferty 2024 — kopia\kwartalnik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46150"/>
            <a:ext cx="1981200" cy="281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46149"/>
            <a:ext cx="1998478" cy="2819401"/>
          </a:xfrm>
          <a:prstGeom prst="rect">
            <a:avLst/>
          </a:prstGeom>
        </p:spPr>
      </p:pic>
      <p:pic>
        <p:nvPicPr>
          <p:cNvPr id="13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6600" y="4451350"/>
            <a:ext cx="1174413" cy="56540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9" y="127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488950"/>
            <a:ext cx="6019800" cy="315471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/>
          <a:p>
            <a:pPr marL="808038" indent="-92075">
              <a:lnSpc>
                <a:spcPct val="100000"/>
              </a:lnSpc>
              <a:spcBef>
                <a:spcPts val="300"/>
              </a:spcBef>
            </a:pPr>
            <a:r>
              <a:rPr lang="pl-PL" sz="1800" b="1" spc="-5" dirty="0">
                <a:solidFill>
                  <a:srgbClr val="FFFFFF"/>
                </a:solidFill>
                <a:latin typeface="+mj-lt"/>
                <a:cs typeface="Arial"/>
              </a:rPr>
              <a:t>SZLAK  ZABYTKÓW  TECHNIKI- cykliczne konkursy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 rot="16200000">
            <a:off x="5774469" y="1343881"/>
            <a:ext cx="2470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Koordynator: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lang="pl-PL" sz="900" dirty="0">
                <a:latin typeface="Calibri"/>
                <a:cs typeface="Calibri"/>
              </a:rPr>
              <a:t>J. Grzesiak</a:t>
            </a:r>
            <a:endParaRPr sz="900" dirty="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59978"/>
              </p:ext>
            </p:extLst>
          </p:nvPr>
        </p:nvGraphicFramePr>
        <p:xfrm>
          <a:off x="914400" y="2698750"/>
          <a:ext cx="6096001" cy="213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052">
                <a:tc>
                  <a:txBody>
                    <a:bodyPr/>
                    <a:lstStyle/>
                    <a:p>
                      <a:pPr marL="746125" indent="-3873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pl-PL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INNOWACJA</a:t>
                      </a:r>
                      <a:r>
                        <a:rPr lang="pl-PL"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l-PL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„MAŁY</a:t>
                      </a:r>
                      <a:r>
                        <a:rPr lang="pl-PL"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l-PL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PRZEDSIĘBIORCA”</a:t>
                      </a:r>
                      <a:endParaRPr lang="pl-PL" sz="1200" dirty="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solidFill>
                      <a:srgbClr val="4365AF"/>
                    </a:solidFill>
                  </a:tcPr>
                </a:tc>
                <a:tc>
                  <a:txBody>
                    <a:bodyPr/>
                    <a:lstStyle/>
                    <a:p>
                      <a:pPr marL="8674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WOM-ikowe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kolorowanki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solidFill>
                      <a:srgbClr val="4365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154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400" y="3155950"/>
            <a:ext cx="1292351" cy="17465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16326" y="3460750"/>
            <a:ext cx="115416" cy="11235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</a:pPr>
            <a:r>
              <a:rPr sz="900" spc="-5" dirty="0">
                <a:latin typeface="Calibri"/>
                <a:cs typeface="Calibri"/>
              </a:rPr>
              <a:t>Koordynator: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J.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Grzesiak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8801" y="3155951"/>
            <a:ext cx="1219200" cy="1600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9600" y="3155950"/>
            <a:ext cx="1333499" cy="162763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0400" y="4375150"/>
            <a:ext cx="1245107" cy="64160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934200" y="3536950"/>
            <a:ext cx="117020" cy="10469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</a:pPr>
            <a:r>
              <a:rPr sz="900" dirty="0">
                <a:latin typeface="Calibri"/>
                <a:cs typeface="Calibri"/>
              </a:rPr>
              <a:t>K</a:t>
            </a:r>
            <a:r>
              <a:rPr sz="900" spc="-5" dirty="0">
                <a:latin typeface="Calibri"/>
                <a:cs typeface="Calibri"/>
              </a:rPr>
              <a:t>oordyna</a:t>
            </a:r>
            <a:r>
              <a:rPr sz="900" spc="-1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or</a:t>
            </a:r>
            <a:r>
              <a:rPr sz="900" dirty="0">
                <a:latin typeface="Calibri"/>
                <a:cs typeface="Calibri"/>
              </a:rPr>
              <a:t>: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</a:t>
            </a:r>
            <a:r>
              <a:rPr sz="900" spc="-5" dirty="0">
                <a:latin typeface="Calibri"/>
                <a:cs typeface="Calibri"/>
              </a:rPr>
              <a:t>loch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9000" y="5137150"/>
            <a:ext cx="4419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40" dirty="0">
                <a:latin typeface="+mj-lt"/>
                <a:cs typeface="Georgia"/>
              </a:rPr>
              <a:t>59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5" name="Obraz 14" descr="E:\Użytkownicy\Anna Świerczyna\Desktop\zdjęcia do oferty 2024 — kopia\konkurs Byłem widziałem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46150"/>
            <a:ext cx="2667000" cy="165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46150"/>
            <a:ext cx="1676400" cy="1676400"/>
          </a:xfrm>
          <a:prstGeom prst="rect">
            <a:avLst/>
          </a:prstGeom>
        </p:spPr>
      </p:pic>
      <p:sp>
        <p:nvSpPr>
          <p:cNvPr id="17" name="object 2"/>
          <p:cNvSpPr txBox="1"/>
          <p:nvPr/>
        </p:nvSpPr>
        <p:spPr>
          <a:xfrm>
            <a:off x="914400" y="1174750"/>
            <a:ext cx="1524000" cy="1241365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200" spc="-5" dirty="0">
                <a:cs typeface="Calibri"/>
              </a:rPr>
              <a:t>Zainteresowane</a:t>
            </a:r>
            <a:r>
              <a:rPr lang="pl-PL" sz="1200" spc="-10" dirty="0">
                <a:cs typeface="Calibri"/>
              </a:rPr>
              <a:t> </a:t>
            </a:r>
            <a:r>
              <a:rPr lang="pl-PL" sz="1200" spc="-5" dirty="0">
                <a:cs typeface="Calibri"/>
              </a:rPr>
              <a:t>przedszkola</a:t>
            </a:r>
            <a:r>
              <a:rPr lang="pl-PL" sz="1200" dirty="0">
                <a:cs typeface="Calibri"/>
              </a:rPr>
              <a:t> </a:t>
            </a:r>
            <a:r>
              <a:rPr lang="pl-PL" sz="1200" spc="-5" dirty="0">
                <a:cs typeface="Calibri"/>
              </a:rPr>
              <a:t>zachęcamy</a:t>
            </a:r>
            <a:r>
              <a:rPr lang="pl-PL" sz="1200" spc="-20" dirty="0">
                <a:cs typeface="Calibri"/>
              </a:rPr>
              <a:t> </a:t>
            </a:r>
            <a:r>
              <a:rPr lang="pl-PL" sz="1200" dirty="0">
                <a:cs typeface="Calibri"/>
              </a:rPr>
              <a:t>do </a:t>
            </a:r>
            <a:r>
              <a:rPr lang="pl-PL" sz="1200" spc="-5" dirty="0">
                <a:cs typeface="Calibri"/>
              </a:rPr>
              <a:t>współpracy.</a:t>
            </a:r>
            <a:r>
              <a:rPr lang="pl-PL" sz="1600" spc="-5" dirty="0">
                <a:cs typeface="Calibri"/>
              </a:rPr>
              <a:t/>
            </a:r>
            <a:br>
              <a:rPr lang="pl-PL" sz="1600" spc="-5" dirty="0">
                <a:cs typeface="Calibri"/>
              </a:rPr>
            </a:br>
            <a:endParaRPr lang="pl-PL" sz="1600" dirty="0"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3" y="0"/>
            <a:ext cx="7767955" cy="5549900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59000" y="13607"/>
            <a:ext cx="563245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001394" marR="5080" indent="-989330">
              <a:spcBef>
                <a:spcPts val="105"/>
              </a:spcBef>
            </a:pP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KIERUNKI </a:t>
            </a:r>
            <a:r>
              <a:rPr lang="pl-PL" b="1" kern="0" spc="-5" dirty="0">
                <a:solidFill>
                  <a:srgbClr val="FFFFFF"/>
                </a:solidFill>
                <a:latin typeface="+mj-lt"/>
                <a:cs typeface="Arial"/>
              </a:rPr>
              <a:t>POLITYKI 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OŚWIATOWEJ </a:t>
            </a:r>
            <a:r>
              <a:rPr lang="pl-PL" b="1" kern="0" spc="-35" dirty="0">
                <a:solidFill>
                  <a:srgbClr val="FFFFFF"/>
                </a:solidFill>
                <a:latin typeface="+mj-lt"/>
                <a:cs typeface="Arial"/>
              </a:rPr>
              <a:t>PAŃSTWA </a:t>
            </a:r>
            <a:r>
              <a:rPr lang="pl-PL" b="1" kern="0" spc="-54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NA</a:t>
            </a:r>
            <a:r>
              <a:rPr lang="pl-PL" b="1" kern="0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ROK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SZKOLNY</a:t>
            </a:r>
            <a:r>
              <a:rPr lang="pl-PL" b="1" kern="0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2024/2025</a:t>
            </a:r>
            <a:endParaRPr lang="pl-PL" kern="0" dirty="0">
              <a:latin typeface="+mj-lt"/>
              <a:cs typeface="Arial"/>
            </a:endParaRPr>
          </a:p>
        </p:txBody>
      </p:sp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8019" y="4695444"/>
            <a:ext cx="1174413" cy="6416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077" y="5035740"/>
            <a:ext cx="120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latin typeface="+mj-lt"/>
                <a:cs typeface="Georgia"/>
              </a:rPr>
              <a:t>6</a:t>
            </a:r>
            <a:endParaRPr sz="1200" dirty="0">
              <a:latin typeface="+mj-lt"/>
              <a:cs typeface="Georgia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39021"/>
              </p:ext>
            </p:extLst>
          </p:nvPr>
        </p:nvGraphicFramePr>
        <p:xfrm>
          <a:off x="366076" y="1047750"/>
          <a:ext cx="725392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524">
                  <a:extLst>
                    <a:ext uri="{9D8B030D-6E8A-4147-A177-3AD203B41FA5}">
                      <a16:colId xmlns:a16="http://schemas.microsoft.com/office/drawing/2014/main" val="42653638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360803217"/>
                    </a:ext>
                  </a:extLst>
                </a:gridCol>
              </a:tblGrid>
              <a:tr h="2920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Temat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Koordynator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3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Na zielonej trawie. Pomysły na aktywność fizyczną dzieci poza budynkiem przedszkola.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A. Krzyżanowska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88820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Zdrowy styl życia – klucz do sukcesu. Edukacja prozdrowotna w szkole.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J. Komorek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2561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Zdrowie na talerzu -wykorzystanie portalu Diety NFZ do planowania zdrowych posiłków. Pomysły na godziny wychowawcze.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A. Ogrodnik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9866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Ucz się i ruszaj! Lekcje językowe poza klasą szkolną.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</a:t>
                      </a:r>
                      <a:r>
                        <a:rPr lang="pl-PL" sz="1000" baseline="0" dirty="0">
                          <a:latin typeface="Arial MT"/>
                        </a:rPr>
                        <a:t> Krause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60408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Metody relaksacyjne w edukacji przedszkolnej.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 Koloch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121733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Skąd pochodzę? Kim jestem? Dokąd zmierzam?</a:t>
                      </a:r>
                    </a:p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latin typeface="Arial MT"/>
                        </a:rPr>
                        <a:t>Priorytet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 Pyszny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276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Obudź aktywność wśród młodzieży – warsztaty dla opiekunów Samorządów Uczniowskich.</a:t>
                      </a:r>
                    </a:p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latin typeface="Arial MT"/>
                        </a:rPr>
                        <a:t>Priorytet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B. Szołtysek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J.</a:t>
                      </a:r>
                      <a:r>
                        <a:rPr lang="pl-PL" sz="1000" baseline="0" dirty="0">
                          <a:latin typeface="Arial MT"/>
                        </a:rPr>
                        <a:t> Maduzia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60974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27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2000" y="488950"/>
            <a:ext cx="6172200" cy="381001"/>
          </a:xfrm>
          <a:custGeom>
            <a:avLst/>
            <a:gdLst/>
            <a:ahLst/>
            <a:cxnLst/>
            <a:rect l="l" t="t" r="r" b="b"/>
            <a:pathLst>
              <a:path w="7199630" h="708660">
                <a:moveTo>
                  <a:pt x="7199376" y="0"/>
                </a:moveTo>
                <a:lnTo>
                  <a:pt x="0" y="0"/>
                </a:lnTo>
                <a:lnTo>
                  <a:pt x="0" y="708660"/>
                </a:lnTo>
                <a:lnTo>
                  <a:pt x="7199376" y="708660"/>
                </a:lnTo>
                <a:lnTo>
                  <a:pt x="7199376" y="0"/>
                </a:lnTo>
                <a:close/>
              </a:path>
            </a:pathLst>
          </a:custGeom>
          <a:solidFill>
            <a:srgbClr val="2147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" y="488950"/>
            <a:ext cx="7543800" cy="2846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867660" marR="765810" indent="-2089785">
              <a:lnSpc>
                <a:spcPct val="100000"/>
              </a:lnSpc>
              <a:spcBef>
                <a:spcPts val="3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PEDAGOGICZNA</a:t>
            </a:r>
            <a:r>
              <a:rPr sz="1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BIBLIOTEKA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WOJEWÓDZKA </a:t>
            </a:r>
            <a:r>
              <a:rPr sz="16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pl-PL"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RYBNIKU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2000" y="793750"/>
            <a:ext cx="3429000" cy="2157730"/>
            <a:chOff x="631524" y="845820"/>
            <a:chExt cx="3233339" cy="2037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947" y="845820"/>
              <a:ext cx="2756916" cy="2037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24" y="946150"/>
              <a:ext cx="2168651" cy="144932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0800" y="3232150"/>
            <a:ext cx="1828800" cy="11536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3400" y="2470150"/>
            <a:ext cx="299132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ul.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Bolesława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Chrobrego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27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lang="pl-PL" sz="1400" spc="-375" dirty="0" smtClean="0">
                <a:latin typeface="Arial MT"/>
                <a:cs typeface="Arial MT"/>
              </a:rPr>
              <a:t/>
            </a:r>
            <a:br>
              <a:rPr lang="pl-PL" sz="1400" spc="-375" dirty="0" smtClean="0">
                <a:latin typeface="Arial MT"/>
                <a:cs typeface="Arial MT"/>
              </a:rPr>
            </a:br>
            <a:r>
              <a:rPr sz="1400" spc="-45" dirty="0" smtClean="0">
                <a:latin typeface="Arial MT"/>
                <a:cs typeface="Arial MT"/>
              </a:rPr>
              <a:t>Tel</a:t>
            </a:r>
            <a:r>
              <a:rPr sz="1400" spc="-45" dirty="0">
                <a:latin typeface="Arial MT"/>
                <a:cs typeface="Arial MT"/>
              </a:rPr>
              <a:t>.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32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4222059</a:t>
            </a:r>
            <a:endParaRPr sz="1400" dirty="0">
              <a:latin typeface="Arial MT"/>
              <a:cs typeface="Arial MT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lang="pl-PL" sz="1400" b="1" spc="-5" dirty="0">
                <a:latin typeface="Arial"/>
                <a:cs typeface="Arial"/>
              </a:rPr>
              <a:t>https://www.biblioteka.wom.edu.pl/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9"/>
          <p:cNvSpPr txBox="1">
            <a:spLocks/>
          </p:cNvSpPr>
          <p:nvPr/>
        </p:nvSpPr>
        <p:spPr>
          <a:xfrm>
            <a:off x="3581400" y="946150"/>
            <a:ext cx="3352800" cy="2057400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746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92075" algn="ctr">
              <a:spcBef>
                <a:spcPts val="295"/>
              </a:spcBef>
              <a:tabLst>
                <a:tab pos="4896485" algn="l"/>
              </a:tabLst>
            </a:pPr>
            <a:endParaRPr lang="pl-PL" sz="16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57600" y="1098550"/>
            <a:ext cx="3352801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chemeClr val="bg1"/>
                </a:solidFill>
                <a:latin typeface="Arial"/>
                <a:cs typeface="Arial"/>
              </a:rPr>
              <a:t>Oferuje: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90488" indent="-90488">
              <a:lnSpc>
                <a:spcPct val="100000"/>
              </a:lnSpc>
              <a:buClr>
                <a:srgbClr val="F68933"/>
              </a:buClr>
              <a:tabLst>
                <a:tab pos="151765" algn="l"/>
              </a:tabLst>
            </a:pPr>
            <a:r>
              <a:rPr lang="pl-PL" sz="1400" dirty="0" smtClean="0">
                <a:solidFill>
                  <a:schemeClr val="bg1"/>
                </a:solidFill>
                <a:latin typeface="Arial MT"/>
                <a:cs typeface="Arial MT"/>
              </a:rPr>
              <a:t>- </a:t>
            </a:r>
            <a:r>
              <a:rPr sz="1400" dirty="0" err="1">
                <a:solidFill>
                  <a:schemeClr val="bg1"/>
                </a:solidFill>
                <a:latin typeface="Arial MT"/>
                <a:cs typeface="Arial MT"/>
              </a:rPr>
              <a:t>c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ałodobo</a:t>
            </a:r>
            <a:r>
              <a:rPr sz="1400" spc="-35" dirty="0" err="1">
                <a:solidFill>
                  <a:schemeClr val="bg1"/>
                </a:solidFill>
                <a:latin typeface="Arial MT"/>
                <a:cs typeface="Arial MT"/>
              </a:rPr>
              <a:t>w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y</a:t>
            </a:r>
            <a:r>
              <a:rPr sz="1400" spc="3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Arial MT"/>
                <a:cs typeface="Arial MT"/>
              </a:rPr>
              <a:t>dostęp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do</a:t>
            </a:r>
            <a:r>
              <a:rPr lang="pl-PL" sz="140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katalogu</a:t>
            </a:r>
            <a:r>
              <a:rPr sz="1400" spc="-2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internetowego</a:t>
            </a:r>
            <a:r>
              <a:rPr lang="pl-PL" sz="140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biblioteki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,</a:t>
            </a:r>
            <a:endParaRPr sz="14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90488" marR="506095" indent="-79375">
              <a:lnSpc>
                <a:spcPct val="100000"/>
              </a:lnSpc>
              <a:spcBef>
                <a:spcPts val="10"/>
              </a:spcBef>
              <a:buClr>
                <a:srgbClr val="F68933"/>
              </a:buClr>
              <a:tabLst>
                <a:tab pos="157480" algn="l"/>
              </a:tabLst>
            </a:pPr>
            <a:r>
              <a:rPr lang="pl-PL" sz="1400" spc="-15" dirty="0">
                <a:solidFill>
                  <a:schemeClr val="bg1"/>
                </a:solidFill>
                <a:latin typeface="Arial MT"/>
                <a:cs typeface="Arial MT"/>
              </a:rPr>
              <a:t>- </a:t>
            </a:r>
            <a:r>
              <a:rPr sz="1400" dirty="0" err="1">
                <a:solidFill>
                  <a:schemeClr val="bg1"/>
                </a:solidFill>
                <a:latin typeface="Arial MT"/>
                <a:cs typeface="Arial MT"/>
              </a:rPr>
              <a:t>możliwość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 skorzystania 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z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 wypożyczeń  </a:t>
            </a:r>
            <a:r>
              <a:rPr sz="1400" spc="-40" dirty="0">
                <a:solidFill>
                  <a:schemeClr val="bg1"/>
                </a:solidFill>
                <a:latin typeface="Arial MT"/>
                <a:cs typeface="Arial MT"/>
              </a:rPr>
              <a:t>międzybibliotecznych,</a:t>
            </a:r>
            <a:endParaRPr sz="140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90488" marR="5080" indent="-79375">
              <a:lnSpc>
                <a:spcPct val="100299"/>
              </a:lnSpc>
              <a:spcBef>
                <a:spcPts val="5"/>
              </a:spcBef>
              <a:buClr>
                <a:srgbClr val="F68933"/>
              </a:buClr>
              <a:tabLst>
                <a:tab pos="151765" algn="l"/>
              </a:tabLst>
            </a:pPr>
            <a:r>
              <a:rPr lang="pl-PL" sz="1400" spc="-15" dirty="0">
                <a:solidFill>
                  <a:schemeClr val="bg1"/>
                </a:solidFill>
                <a:latin typeface="Arial MT"/>
                <a:cs typeface="Arial MT"/>
              </a:rPr>
              <a:t>- </a:t>
            </a:r>
            <a:r>
              <a:rPr sz="1400" dirty="0" err="1">
                <a:solidFill>
                  <a:schemeClr val="bg1"/>
                </a:solidFill>
                <a:latin typeface="Arial MT"/>
                <a:cs typeface="Arial MT"/>
              </a:rPr>
              <a:t>możliwość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 k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or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z</a:t>
            </a:r>
            <a:r>
              <a:rPr sz="1400" spc="-25" dirty="0">
                <a:solidFill>
                  <a:schemeClr val="bg1"/>
                </a:solidFill>
                <a:latin typeface="Arial MT"/>
                <a:cs typeface="Arial MT"/>
              </a:rPr>
              <a:t>y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s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tania</a:t>
            </a:r>
            <a:r>
              <a:rPr sz="1400" spc="1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na  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miejscu</a:t>
            </a:r>
            <a:r>
              <a:rPr sz="1400" spc="1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l-PL" sz="1400" spc="10" dirty="0" smtClean="0">
                <a:solidFill>
                  <a:schemeClr val="bg1"/>
                </a:solidFill>
                <a:latin typeface="Arial MT"/>
                <a:cs typeface="Arial MT"/>
              </a:rPr>
              <a:t/>
            </a:r>
            <a:br>
              <a:rPr lang="pl-PL" sz="1400" spc="10" dirty="0" smtClean="0">
                <a:solidFill>
                  <a:schemeClr val="bg1"/>
                </a:solidFill>
                <a:latin typeface="Arial MT"/>
                <a:cs typeface="Arial MT"/>
              </a:rPr>
            </a:br>
            <a:r>
              <a:rPr lang="pl-PL" sz="1400" spc="10" dirty="0" smtClean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Arial MT"/>
                <a:cs typeface="Arial MT"/>
              </a:rPr>
              <a:t>z </a:t>
            </a:r>
            <a:r>
              <a:rPr sz="1400" spc="-15" dirty="0">
                <a:solidFill>
                  <a:schemeClr val="bg1"/>
                </a:solidFill>
                <a:latin typeface="Arial MT"/>
                <a:cs typeface="Arial MT"/>
              </a:rPr>
              <a:t>komputerów,</a:t>
            </a:r>
            <a:r>
              <a:rPr sz="1400" spc="3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usługi </a:t>
            </a:r>
            <a:r>
              <a:rPr sz="1400" spc="-41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Arial MT"/>
                <a:cs typeface="Arial MT"/>
              </a:rPr>
              <a:t>ks</a:t>
            </a:r>
            <a:r>
              <a:rPr sz="1400" spc="-5" dirty="0" err="1">
                <a:solidFill>
                  <a:schemeClr val="bg1"/>
                </a:solidFill>
                <a:latin typeface="Arial MT"/>
                <a:cs typeface="Arial MT"/>
              </a:rPr>
              <a:t>ero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Arial MT"/>
                <a:cs typeface="Arial MT"/>
              </a:rPr>
              <a:t>oraz</a:t>
            </a:r>
            <a:r>
              <a:rPr lang="pl-PL"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l-PL" sz="1400" spc="-5" dirty="0" smtClean="0">
                <a:solidFill>
                  <a:schemeClr val="bg1"/>
                </a:solidFill>
                <a:latin typeface="Arial MT"/>
                <a:cs typeface="Arial MT"/>
              </a:rPr>
              <a:t>   </a:t>
            </a:r>
            <a:r>
              <a:rPr sz="1400" dirty="0" err="1" smtClean="0">
                <a:solidFill>
                  <a:schemeClr val="bg1"/>
                </a:solidFill>
                <a:latin typeface="Arial MT"/>
                <a:cs typeface="Arial MT"/>
              </a:rPr>
              <a:t>możliwość</a:t>
            </a:r>
            <a:r>
              <a:rPr sz="1400" dirty="0" smtClean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dru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k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u.</a:t>
            </a:r>
            <a:endParaRPr sz="1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3232150"/>
            <a:ext cx="2362200" cy="1600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3236976"/>
            <a:ext cx="1828800" cy="151917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52800" y="4375150"/>
            <a:ext cx="1174413" cy="64160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52400" y="5137150"/>
            <a:ext cx="4721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+mj-lt"/>
                <a:cs typeface="Georgia"/>
              </a:rPr>
              <a:t>60</a:t>
            </a:r>
            <a:endParaRPr sz="1200" dirty="0">
              <a:latin typeface="+mj-lt"/>
              <a:cs typeface="Georgi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7789019" cy="55486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000" y="1022350"/>
            <a:ext cx="6324600" cy="1219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buClr>
                <a:srgbClr val="F68933"/>
              </a:buClr>
              <a:tabLst>
                <a:tab pos="222250" algn="l"/>
                <a:tab pos="223520" algn="l"/>
              </a:tabLst>
            </a:pPr>
            <a:r>
              <a:rPr lang="pl-PL" sz="1100" spc="-5" dirty="0">
                <a:latin typeface="+mj-lt"/>
                <a:cs typeface="Arial MT"/>
              </a:rPr>
              <a:t>- </a:t>
            </a:r>
            <a:r>
              <a:rPr sz="1100" spc="-5" dirty="0" err="1">
                <a:latin typeface="+mj-lt"/>
                <a:cs typeface="Arial MT"/>
              </a:rPr>
              <a:t>nauk</a:t>
            </a:r>
            <a:r>
              <a:rPr sz="1100" spc="-20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pedagogicznych</a:t>
            </a:r>
            <a:r>
              <a:rPr sz="1100" spc="-4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i</a:t>
            </a:r>
            <a:r>
              <a:rPr sz="1100" spc="1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dziedzin</a:t>
            </a:r>
            <a:r>
              <a:rPr sz="1100" spc="-35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pokrewnych</a:t>
            </a:r>
            <a:r>
              <a:rPr sz="1100" spc="-15" dirty="0">
                <a:latin typeface="+mj-lt"/>
                <a:cs typeface="Arial MT"/>
              </a:rPr>
              <a:t> </a:t>
            </a:r>
            <a:r>
              <a:rPr sz="1100" spc="-620" dirty="0">
                <a:latin typeface="+mj-lt"/>
                <a:cs typeface="Arial MT"/>
              </a:rPr>
              <a:t>‒</a:t>
            </a:r>
            <a:r>
              <a:rPr sz="1100" spc="-5" dirty="0">
                <a:latin typeface="+mj-lt"/>
                <a:cs typeface="Arial MT"/>
              </a:rPr>
              <a:t> </a:t>
            </a:r>
            <a:r>
              <a:rPr lang="pl-PL" sz="1100" spc="-5" dirty="0">
                <a:latin typeface="+mj-lt"/>
                <a:cs typeface="Arial MT"/>
              </a:rPr>
              <a:t> </a:t>
            </a:r>
            <a:r>
              <a:rPr lang="pl-PL" sz="1100" spc="-5" dirty="0" smtClean="0">
                <a:latin typeface="+mj-lt"/>
                <a:cs typeface="Arial MT"/>
              </a:rPr>
              <a:t> </a:t>
            </a:r>
            <a:r>
              <a:rPr sz="1100" spc="-5" dirty="0" err="1" smtClean="0">
                <a:latin typeface="+mj-lt"/>
                <a:cs typeface="Arial MT"/>
              </a:rPr>
              <a:t>psychologii</a:t>
            </a:r>
            <a:r>
              <a:rPr sz="1100" spc="-5" dirty="0">
                <a:latin typeface="+mj-lt"/>
                <a:cs typeface="Arial MT"/>
              </a:rPr>
              <a:t>,</a:t>
            </a:r>
            <a:r>
              <a:rPr sz="1100" spc="-15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socjologii,</a:t>
            </a:r>
            <a:r>
              <a:rPr sz="1100" spc="-45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filozofii</a:t>
            </a:r>
          </a:p>
          <a:p>
            <a:pPr marL="12065">
              <a:lnSpc>
                <a:spcPct val="100000"/>
              </a:lnSpc>
              <a:buClr>
                <a:srgbClr val="F68933"/>
              </a:buClr>
              <a:tabLst>
                <a:tab pos="222250" algn="l"/>
                <a:tab pos="223520" algn="l"/>
              </a:tabLst>
            </a:pPr>
            <a:r>
              <a:rPr lang="pl-PL" sz="1100" spc="-5" dirty="0">
                <a:latin typeface="+mj-lt"/>
                <a:cs typeface="Arial MT"/>
              </a:rPr>
              <a:t>- </a:t>
            </a:r>
            <a:r>
              <a:rPr sz="1100" spc="-5" dirty="0" err="1">
                <a:latin typeface="+mj-lt"/>
                <a:cs typeface="Arial MT"/>
              </a:rPr>
              <a:t>wydawnictw</a:t>
            </a:r>
            <a:r>
              <a:rPr sz="1100" spc="5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metodycznych</a:t>
            </a:r>
            <a:r>
              <a:rPr sz="1100" spc="-3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dla</a:t>
            </a:r>
            <a:r>
              <a:rPr sz="1100" spc="-10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nauczycieli,</a:t>
            </a:r>
            <a:endParaRPr sz="1100" dirty="0">
              <a:latin typeface="+mj-lt"/>
              <a:cs typeface="Arial MT"/>
            </a:endParaRPr>
          </a:p>
          <a:p>
            <a:pPr marL="12065">
              <a:lnSpc>
                <a:spcPts val="1675"/>
              </a:lnSpc>
              <a:buClr>
                <a:srgbClr val="F68933"/>
              </a:buClr>
              <a:tabLst>
                <a:tab pos="222250" algn="l"/>
                <a:tab pos="223520" algn="l"/>
              </a:tabLst>
            </a:pPr>
            <a:r>
              <a:rPr lang="pl-PL" sz="1100" spc="-5" dirty="0">
                <a:latin typeface="+mj-lt"/>
                <a:cs typeface="Arial MT"/>
              </a:rPr>
              <a:t>- </a:t>
            </a:r>
            <a:r>
              <a:rPr sz="1100" spc="-5" dirty="0" err="1">
                <a:latin typeface="+mj-lt"/>
                <a:cs typeface="Arial MT"/>
              </a:rPr>
              <a:t>bibliotekoznawstwa</a:t>
            </a:r>
            <a:r>
              <a:rPr sz="1100" spc="-4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i informacji</a:t>
            </a:r>
            <a:r>
              <a:rPr sz="1100" spc="-50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naukowej,</a:t>
            </a:r>
            <a:endParaRPr sz="1100" dirty="0">
              <a:latin typeface="+mj-lt"/>
              <a:cs typeface="Arial MT"/>
            </a:endParaRPr>
          </a:p>
          <a:p>
            <a:pPr marL="12065">
              <a:lnSpc>
                <a:spcPts val="1675"/>
              </a:lnSpc>
              <a:buClr>
                <a:srgbClr val="F68933"/>
              </a:buClr>
              <a:tabLst>
                <a:tab pos="222250" algn="l"/>
                <a:tab pos="223520" algn="l"/>
              </a:tabLst>
            </a:pPr>
            <a:r>
              <a:rPr lang="pl-PL" sz="1100" spc="-5" dirty="0">
                <a:latin typeface="+mj-lt"/>
                <a:cs typeface="Arial MT"/>
              </a:rPr>
              <a:t>- </a:t>
            </a:r>
            <a:r>
              <a:rPr sz="1100" spc="-5" dirty="0" err="1">
                <a:latin typeface="+mj-lt"/>
                <a:cs typeface="Arial MT"/>
              </a:rPr>
              <a:t>literatury</a:t>
            </a:r>
            <a:r>
              <a:rPr sz="1100" spc="-3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pięknej polskiej</a:t>
            </a:r>
            <a:r>
              <a:rPr sz="1100" spc="-2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i</a:t>
            </a:r>
            <a:r>
              <a:rPr sz="1100" spc="5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obcej</a:t>
            </a:r>
            <a:r>
              <a:rPr sz="1100" spc="-15" dirty="0">
                <a:latin typeface="+mj-lt"/>
                <a:cs typeface="Arial MT"/>
              </a:rPr>
              <a:t> kultury, </a:t>
            </a:r>
            <a:r>
              <a:rPr sz="1100" dirty="0">
                <a:latin typeface="+mj-lt"/>
                <a:cs typeface="Arial MT"/>
              </a:rPr>
              <a:t>sztuki,</a:t>
            </a:r>
            <a:r>
              <a:rPr sz="1100" spc="-3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historii,</a:t>
            </a:r>
            <a:r>
              <a:rPr sz="1100" spc="-30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wiedzy</a:t>
            </a:r>
            <a:r>
              <a:rPr sz="1100" spc="-1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o </a:t>
            </a:r>
            <a:r>
              <a:rPr sz="1100" spc="-5" dirty="0">
                <a:latin typeface="+mj-lt"/>
                <a:cs typeface="Arial MT"/>
              </a:rPr>
              <a:t>literaturze,</a:t>
            </a:r>
            <a:endParaRPr sz="1100" dirty="0">
              <a:latin typeface="+mj-lt"/>
              <a:cs typeface="Arial MT"/>
            </a:endParaRPr>
          </a:p>
          <a:p>
            <a:pPr marL="12065">
              <a:lnSpc>
                <a:spcPct val="100000"/>
              </a:lnSpc>
              <a:buClr>
                <a:srgbClr val="F68933"/>
              </a:buClr>
              <a:tabLst>
                <a:tab pos="222250" algn="l"/>
                <a:tab pos="223520" algn="l"/>
              </a:tabLst>
            </a:pPr>
            <a:r>
              <a:rPr lang="pl-PL" sz="1100" spc="-5" dirty="0">
                <a:latin typeface="+mj-lt"/>
                <a:cs typeface="Arial MT"/>
              </a:rPr>
              <a:t>- </a:t>
            </a:r>
            <a:r>
              <a:rPr sz="1100" spc="-5" dirty="0" err="1">
                <a:latin typeface="+mj-lt"/>
                <a:cs typeface="Arial MT"/>
              </a:rPr>
              <a:t>nauk</a:t>
            </a:r>
            <a:r>
              <a:rPr sz="1100" spc="-20" dirty="0">
                <a:latin typeface="+mj-lt"/>
                <a:cs typeface="Arial MT"/>
              </a:rPr>
              <a:t> </a:t>
            </a:r>
            <a:r>
              <a:rPr sz="1100" dirty="0">
                <a:latin typeface="+mj-lt"/>
                <a:cs typeface="Arial MT"/>
              </a:rPr>
              <a:t>ścisłych</a:t>
            </a:r>
            <a:r>
              <a:rPr sz="1100" spc="-80" dirty="0">
                <a:latin typeface="+mj-lt"/>
                <a:cs typeface="Arial MT"/>
              </a:rPr>
              <a:t>,</a:t>
            </a:r>
            <a:r>
              <a:rPr sz="1100" spc="-15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przyrodniczych,</a:t>
            </a:r>
            <a:r>
              <a:rPr sz="1100" spc="-25" dirty="0">
                <a:latin typeface="+mj-lt"/>
                <a:cs typeface="Arial MT"/>
              </a:rPr>
              <a:t> </a:t>
            </a:r>
            <a:r>
              <a:rPr sz="1100" spc="-5" dirty="0">
                <a:latin typeface="+mj-lt"/>
                <a:cs typeface="Arial MT"/>
              </a:rPr>
              <a:t>stosowanych.</a:t>
            </a:r>
            <a:endParaRPr sz="1100" dirty="0">
              <a:latin typeface="+mj-l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2317750"/>
            <a:ext cx="2514600" cy="1828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800" y="2317751"/>
            <a:ext cx="2362200" cy="1828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76600" y="4375150"/>
            <a:ext cx="1174413" cy="64160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38200" y="4146550"/>
            <a:ext cx="63582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639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+mj-lt"/>
                <a:cs typeface="Arial MT"/>
              </a:rPr>
              <a:t>Oferuje nauczycielom odbywającym przygotowanie do zawodu oraz innym zainteresowanym  pomoc merytoryczną i metodyczną.</a:t>
            </a:r>
          </a:p>
          <a:p>
            <a:pPr>
              <a:lnSpc>
                <a:spcPct val="100000"/>
              </a:lnSpc>
            </a:pPr>
            <a:endParaRPr sz="1400" dirty="0">
              <a:latin typeface="+mj-lt"/>
              <a:cs typeface="Arial M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7162800" y="5137150"/>
            <a:ext cx="532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spc="140" dirty="0">
                <a:cs typeface="Georgia"/>
              </a:rPr>
              <a:t>61</a:t>
            </a:r>
            <a:endParaRPr lang="pl-PL" dirty="0"/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762000" y="488950"/>
            <a:ext cx="6248400" cy="530915"/>
          </a:xfrm>
          <a:prstGeom prst="rect">
            <a:avLst/>
          </a:prstGeom>
          <a:solidFill>
            <a:srgbClr val="3866B0"/>
          </a:solidFill>
        </p:spPr>
        <p:txBody>
          <a:bodyPr vert="horz" wrap="square" lIns="0" tIns="38100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165225">
              <a:spcBef>
                <a:spcPts val="300"/>
              </a:spcBef>
            </a:pPr>
            <a:r>
              <a:rPr lang="pl-PL" sz="1600" dirty="0">
                <a:solidFill>
                  <a:schemeClr val="bg1"/>
                </a:solidFill>
                <a:latin typeface="+mj-lt"/>
                <a:cs typeface="Arial MT"/>
              </a:rPr>
              <a:t>ZAPRASZA</a:t>
            </a: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 DO</a:t>
            </a:r>
            <a:r>
              <a:rPr lang="pl-PL" sz="1600" spc="5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KORZYSTANIA</a:t>
            </a:r>
            <a:r>
              <a:rPr lang="pl-PL" sz="1600" spc="20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+mj-lt"/>
                <a:cs typeface="Arial MT"/>
              </a:rPr>
              <a:t>ZE</a:t>
            </a:r>
            <a:r>
              <a:rPr lang="pl-PL" sz="1600" spc="10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SWOICH</a:t>
            </a:r>
            <a:r>
              <a:rPr lang="pl-PL" sz="1600" spc="30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ZBIORÓW</a:t>
            </a:r>
            <a:r>
              <a:rPr lang="pl-PL" sz="1600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br>
              <a:rPr lang="pl-PL" sz="1600" dirty="0">
                <a:solidFill>
                  <a:schemeClr val="bg1"/>
                </a:solidFill>
                <a:latin typeface="+mj-lt"/>
                <a:cs typeface="Arial MT"/>
              </a:rPr>
            </a:b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I</a:t>
            </a:r>
            <a:r>
              <a:rPr lang="pl-PL" sz="1600" spc="20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OFERUJE</a:t>
            </a:r>
            <a:r>
              <a:rPr lang="pl-PL" sz="1600" spc="25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spc="-5" dirty="0">
                <a:solidFill>
                  <a:schemeClr val="bg1"/>
                </a:solidFill>
                <a:latin typeface="+mj-lt"/>
                <a:cs typeface="Arial MT"/>
              </a:rPr>
              <a:t>BOGATY</a:t>
            </a:r>
            <a:r>
              <a:rPr lang="pl-PL" sz="1600" spc="10" dirty="0">
                <a:solidFill>
                  <a:schemeClr val="bg1"/>
                </a:solidFill>
                <a:latin typeface="+mj-lt"/>
                <a:cs typeface="Arial MT"/>
              </a:rPr>
              <a:t> </a:t>
            </a:r>
            <a:r>
              <a:rPr lang="pl-PL" sz="1600" spc="-15" dirty="0">
                <a:solidFill>
                  <a:schemeClr val="bg1"/>
                </a:solidFill>
                <a:latin typeface="+mj-lt"/>
                <a:cs typeface="Arial MT"/>
              </a:rPr>
              <a:t>WYBÓR LITERATURY Z ZAKRESU:</a:t>
            </a:r>
            <a:endParaRPr lang="pl-PL" sz="1600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358346" y="1936750"/>
            <a:ext cx="3097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370" algn="ctr">
              <a:lnSpc>
                <a:spcPct val="100000"/>
              </a:lnSpc>
            </a:pPr>
            <a:r>
              <a:rPr lang="pl-PL" sz="1400" spc="-5" dirty="0">
                <a:latin typeface="+mj-lt"/>
                <a:cs typeface="Arial MT"/>
              </a:rPr>
              <a:t>Oferuje</a:t>
            </a:r>
            <a:r>
              <a:rPr lang="pl-PL" sz="1400" spc="-10" dirty="0">
                <a:latin typeface="+mj-lt"/>
                <a:cs typeface="Arial MT"/>
              </a:rPr>
              <a:t> </a:t>
            </a:r>
            <a:r>
              <a:rPr lang="pl-PL" sz="1400" dirty="0">
                <a:latin typeface="+mj-lt"/>
                <a:cs typeface="Arial MT"/>
              </a:rPr>
              <a:t>możliwość wypożyczenia </a:t>
            </a:r>
            <a:r>
              <a:rPr lang="pl-PL" sz="1400" spc="-5" dirty="0">
                <a:latin typeface="+mj-lt"/>
                <a:cs typeface="Arial MT"/>
              </a:rPr>
              <a:t>gier</a:t>
            </a:r>
            <a:r>
              <a:rPr lang="pl-PL" sz="1400" spc="-5" dirty="0">
                <a:latin typeface="Arial MT"/>
                <a:cs typeface="Arial MT"/>
              </a:rPr>
              <a:t>:</a:t>
            </a:r>
            <a:endParaRPr lang="pl-PL"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7789019" cy="554863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09600" y="4375150"/>
            <a:ext cx="24923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u="heavy" spc="-5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latin typeface="Arial MT"/>
                <a:cs typeface="Arial MT"/>
                <a:hlinkClick r:id="rId3"/>
              </a:rPr>
              <a:t>Katalog</a:t>
            </a:r>
            <a:r>
              <a:rPr sz="1400" u="heavy" spc="-80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sz="1400" u="heavy" spc="-5" dirty="0">
                <a:solidFill>
                  <a:srgbClr val="0D5FAD"/>
                </a:solidFill>
                <a:uFill>
                  <a:solidFill>
                    <a:srgbClr val="0D5FAD"/>
                  </a:solidFill>
                </a:uFill>
                <a:latin typeface="Arial MT"/>
                <a:cs typeface="Arial MT"/>
                <a:hlinkClick r:id="rId3"/>
              </a:rPr>
              <a:t>online</a:t>
            </a:r>
            <a:endParaRPr sz="1400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2B4FA2"/>
                </a:solidFill>
                <a:latin typeface="Arial MT"/>
                <a:cs typeface="Arial MT"/>
              </a:rPr>
              <a:t>S</a:t>
            </a:r>
            <a:r>
              <a:rPr lang="pl-PL" sz="1400" spc="-5" dirty="0">
                <a:solidFill>
                  <a:srgbClr val="2B4FA2"/>
                </a:solidFill>
                <a:latin typeface="Arial MT"/>
                <a:cs typeface="Arial MT"/>
              </a:rPr>
              <a:t>prawdź dostęp</a:t>
            </a:r>
            <a:r>
              <a:rPr sz="1400" spc="-30" dirty="0">
                <a:solidFill>
                  <a:srgbClr val="2B4FA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B4FA2"/>
                </a:solidFill>
                <a:latin typeface="Arial MT"/>
                <a:cs typeface="Arial MT"/>
              </a:rPr>
              <a:t>l</a:t>
            </a:r>
            <a:r>
              <a:rPr sz="1400" spc="-5" dirty="0">
                <a:solidFill>
                  <a:srgbClr val="2B4FA2"/>
                </a:solidFill>
                <a:latin typeface="Arial MT"/>
                <a:cs typeface="Arial MT"/>
              </a:rPr>
              <a:t>u</a:t>
            </a:r>
            <a:r>
              <a:rPr sz="1400" dirty="0">
                <a:solidFill>
                  <a:srgbClr val="2B4FA2"/>
                </a:solidFill>
                <a:latin typeface="Arial MT"/>
                <a:cs typeface="Arial MT"/>
              </a:rPr>
              <a:t>b</a:t>
            </a:r>
            <a:r>
              <a:rPr sz="1400" spc="-20" dirty="0">
                <a:solidFill>
                  <a:srgbClr val="2B4FA2"/>
                </a:solidFill>
                <a:latin typeface="Arial MT"/>
                <a:cs typeface="Arial MT"/>
              </a:rPr>
              <a:t> </a:t>
            </a:r>
            <a:r>
              <a:rPr sz="1400" spc="5" dirty="0">
                <a:solidFill>
                  <a:srgbClr val="2B4FA2"/>
                </a:solidFill>
                <a:latin typeface="Arial MT"/>
                <a:cs typeface="Arial MT"/>
              </a:rPr>
              <a:t>z</a:t>
            </a:r>
            <a:r>
              <a:rPr sz="1400" spc="-5" dirty="0">
                <a:solidFill>
                  <a:srgbClr val="2B4FA2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2B4FA2"/>
                </a:solidFill>
                <a:latin typeface="Arial MT"/>
                <a:cs typeface="Arial MT"/>
              </a:rPr>
              <a:t>r</a:t>
            </a:r>
            <a:r>
              <a:rPr sz="1400" spc="-5" dirty="0">
                <a:solidFill>
                  <a:srgbClr val="2B4FA2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2B4FA2"/>
                </a:solidFill>
                <a:latin typeface="Arial MT"/>
                <a:cs typeface="Arial MT"/>
              </a:rPr>
              <a:t>z</a:t>
            </a:r>
            <a:r>
              <a:rPr sz="1400" spc="-5" dirty="0">
                <a:solidFill>
                  <a:srgbClr val="2B4FA2"/>
                </a:solidFill>
                <a:latin typeface="Arial MT"/>
                <a:cs typeface="Arial MT"/>
              </a:rPr>
              <a:t>e</a:t>
            </a:r>
            <a:r>
              <a:rPr sz="1400" dirty="0">
                <a:solidFill>
                  <a:srgbClr val="2B4FA2"/>
                </a:solidFill>
                <a:latin typeface="Arial MT"/>
                <a:cs typeface="Arial MT"/>
              </a:rPr>
              <a:t>r</a:t>
            </a:r>
            <a:r>
              <a:rPr sz="1400" spc="-20" dirty="0">
                <a:solidFill>
                  <a:srgbClr val="2B4FA2"/>
                </a:solidFill>
                <a:latin typeface="Arial MT"/>
                <a:cs typeface="Arial MT"/>
              </a:rPr>
              <a:t>w</a:t>
            </a:r>
            <a:r>
              <a:rPr sz="1400" spc="-5" dirty="0">
                <a:solidFill>
                  <a:srgbClr val="2B4FA2"/>
                </a:solidFill>
                <a:latin typeface="Arial MT"/>
                <a:cs typeface="Arial MT"/>
              </a:rPr>
              <a:t>u</a:t>
            </a:r>
            <a:r>
              <a:rPr sz="1400" dirty="0">
                <a:solidFill>
                  <a:srgbClr val="2B4FA2"/>
                </a:solidFill>
                <a:latin typeface="Arial MT"/>
                <a:cs typeface="Arial MT"/>
              </a:rPr>
              <a:t>j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6600" y="4451350"/>
            <a:ext cx="1174413" cy="64160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6200" y="5137150"/>
            <a:ext cx="3197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+mj-lt"/>
                <a:cs typeface="Georgia"/>
              </a:rPr>
              <a:t>62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50950"/>
            <a:ext cx="1015683" cy="1524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2622550"/>
            <a:ext cx="1066800" cy="16002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7"/>
          <a:srcRect t="2642" r="124"/>
          <a:stretch/>
        </p:blipFill>
        <p:spPr>
          <a:xfrm>
            <a:off x="6019800" y="1098550"/>
            <a:ext cx="1066800" cy="148718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8"/>
          <a:srcRect l="1" r="674"/>
          <a:stretch/>
        </p:blipFill>
        <p:spPr>
          <a:xfrm>
            <a:off x="609600" y="2927350"/>
            <a:ext cx="1000748" cy="12954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1098550"/>
            <a:ext cx="4326208" cy="3124200"/>
          </a:xfrm>
          <a:prstGeom prst="rect">
            <a:avLst/>
          </a:prstGeom>
        </p:spPr>
      </p:pic>
      <p:sp>
        <p:nvSpPr>
          <p:cNvPr id="15" name="object 2"/>
          <p:cNvSpPr/>
          <p:nvPr/>
        </p:nvSpPr>
        <p:spPr>
          <a:xfrm>
            <a:off x="762000" y="641351"/>
            <a:ext cx="6172200" cy="304800"/>
          </a:xfrm>
          <a:custGeom>
            <a:avLst/>
            <a:gdLst/>
            <a:ahLst/>
            <a:cxnLst/>
            <a:rect l="l" t="t" r="r" b="b"/>
            <a:pathLst>
              <a:path w="7199630" h="708660">
                <a:moveTo>
                  <a:pt x="7199376" y="0"/>
                </a:moveTo>
                <a:lnTo>
                  <a:pt x="0" y="0"/>
                </a:lnTo>
                <a:lnTo>
                  <a:pt x="0" y="708660"/>
                </a:lnTo>
                <a:lnTo>
                  <a:pt x="7199376" y="708660"/>
                </a:lnTo>
                <a:lnTo>
                  <a:pt x="7199376" y="0"/>
                </a:lnTo>
                <a:close/>
              </a:path>
            </a:pathLst>
          </a:custGeom>
          <a:solidFill>
            <a:srgbClr val="2147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600200" y="641350"/>
            <a:ext cx="5562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800" spc="-10" dirty="0">
                <a:solidFill>
                  <a:schemeClr val="bg1"/>
                </a:solidFill>
                <a:latin typeface="Arial MT"/>
                <a:cs typeface="Arial MT"/>
              </a:rPr>
              <a:t>POLECA</a:t>
            </a:r>
            <a:r>
              <a:rPr lang="pl-PL" sz="180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l-PL" sz="1800" spc="-140" dirty="0">
                <a:solidFill>
                  <a:schemeClr val="bg1"/>
                </a:solidFill>
                <a:latin typeface="Arial MT"/>
                <a:cs typeface="Arial MT"/>
              </a:rPr>
              <a:t>NOWOŚCI</a:t>
            </a:r>
            <a:r>
              <a:rPr lang="pl-PL" sz="1800" spc="3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l-PL" sz="1800" spc="-10" dirty="0">
                <a:solidFill>
                  <a:schemeClr val="bg1"/>
                </a:solidFill>
                <a:latin typeface="Arial MT"/>
                <a:cs typeface="Arial MT"/>
              </a:rPr>
              <a:t>WYDAWNICZE</a:t>
            </a:r>
            <a:r>
              <a:rPr lang="pl-PL" sz="1800" spc="4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l-PL" sz="1800" dirty="0">
                <a:solidFill>
                  <a:schemeClr val="bg1"/>
                </a:solidFill>
                <a:latin typeface="Arial MT"/>
                <a:cs typeface="Arial MT"/>
              </a:rPr>
              <a:t>M.</a:t>
            </a:r>
            <a:r>
              <a:rPr lang="pl-PL" sz="1800" spc="-5" dirty="0">
                <a:solidFill>
                  <a:schemeClr val="bg1"/>
                </a:solidFill>
                <a:latin typeface="Arial MT"/>
                <a:cs typeface="Arial MT"/>
              </a:rPr>
              <a:t> IN.:</a:t>
            </a:r>
            <a:endParaRPr lang="pl-PL" sz="18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"/>
            <a:ext cx="7789019" cy="55486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8200" y="869950"/>
            <a:ext cx="5861685" cy="15798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819"/>
              </a:spcBef>
              <a:buClr>
                <a:srgbClr val="F68933"/>
              </a:buClr>
              <a:tabLst>
                <a:tab pos="281940" algn="l"/>
                <a:tab pos="282575" algn="l"/>
              </a:tabLst>
            </a:pPr>
            <a:r>
              <a:rPr lang="pl-PL" sz="1200" spc="-5" dirty="0">
                <a:latin typeface="+mj-lt"/>
                <a:cs typeface="Arial MT"/>
              </a:rPr>
              <a:t>- </a:t>
            </a:r>
            <a:r>
              <a:rPr sz="1200" spc="-5" dirty="0" err="1">
                <a:latin typeface="+mj-lt"/>
                <a:cs typeface="Arial MT"/>
              </a:rPr>
              <a:t>lekcje</a:t>
            </a:r>
            <a:r>
              <a:rPr sz="1200" spc="-30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biblioteczne</a:t>
            </a:r>
            <a:r>
              <a:rPr sz="1200" spc="-50" dirty="0">
                <a:latin typeface="+mj-lt"/>
                <a:cs typeface="Arial MT"/>
              </a:rPr>
              <a:t> </a:t>
            </a:r>
            <a:r>
              <a:rPr sz="1200" dirty="0">
                <a:latin typeface="+mj-lt"/>
                <a:cs typeface="Arial MT"/>
              </a:rPr>
              <a:t>na</a:t>
            </a:r>
            <a:r>
              <a:rPr sz="1200" spc="-10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wszystkich</a:t>
            </a:r>
            <a:r>
              <a:rPr sz="1200" spc="25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poziomach</a:t>
            </a:r>
            <a:r>
              <a:rPr sz="1200" spc="-10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nauczania,</a:t>
            </a:r>
            <a:endParaRPr sz="1200" dirty="0">
              <a:latin typeface="+mj-lt"/>
              <a:cs typeface="Arial MT"/>
            </a:endParaRPr>
          </a:p>
          <a:p>
            <a:pPr marL="12065">
              <a:lnSpc>
                <a:spcPct val="100000"/>
              </a:lnSpc>
              <a:spcBef>
                <a:spcPts val="720"/>
              </a:spcBef>
              <a:buClr>
                <a:srgbClr val="F68933"/>
              </a:buClr>
              <a:tabLst>
                <a:tab pos="281940" algn="l"/>
                <a:tab pos="282575" algn="l"/>
              </a:tabLst>
            </a:pPr>
            <a:r>
              <a:rPr lang="pl-PL" sz="1200" spc="-15" dirty="0">
                <a:latin typeface="+mj-lt"/>
                <a:cs typeface="Arial MT"/>
              </a:rPr>
              <a:t>- </a:t>
            </a:r>
            <a:r>
              <a:rPr sz="1200" dirty="0" err="1">
                <a:latin typeface="+mj-lt"/>
                <a:cs typeface="Arial MT"/>
              </a:rPr>
              <a:t>zajęcia</a:t>
            </a:r>
            <a:r>
              <a:rPr sz="1200" spc="-20" dirty="0">
                <a:latin typeface="+mj-lt"/>
                <a:cs typeface="Arial MT"/>
              </a:rPr>
              <a:t> </a:t>
            </a:r>
            <a:r>
              <a:rPr sz="1200" dirty="0">
                <a:latin typeface="+mj-lt"/>
                <a:cs typeface="Arial MT"/>
              </a:rPr>
              <a:t>b</a:t>
            </a:r>
            <a:r>
              <a:rPr sz="1200" spc="-5" dirty="0">
                <a:latin typeface="+mj-lt"/>
                <a:cs typeface="Arial MT"/>
              </a:rPr>
              <a:t>i</a:t>
            </a:r>
            <a:r>
              <a:rPr sz="1200" dirty="0">
                <a:latin typeface="+mj-lt"/>
                <a:cs typeface="Arial MT"/>
              </a:rPr>
              <a:t>b</a:t>
            </a:r>
            <a:r>
              <a:rPr sz="1200" spc="-5" dirty="0">
                <a:latin typeface="+mj-lt"/>
                <a:cs typeface="Arial MT"/>
              </a:rPr>
              <a:t>li</a:t>
            </a:r>
            <a:r>
              <a:rPr sz="1200" dirty="0">
                <a:latin typeface="+mj-lt"/>
                <a:cs typeface="Arial MT"/>
              </a:rPr>
              <a:t>ote</a:t>
            </a:r>
            <a:r>
              <a:rPr sz="1200" spc="-5" dirty="0">
                <a:latin typeface="+mj-lt"/>
                <a:cs typeface="Arial MT"/>
              </a:rPr>
              <a:t>r</a:t>
            </a:r>
            <a:r>
              <a:rPr sz="1200" dirty="0">
                <a:latin typeface="+mj-lt"/>
                <a:cs typeface="Arial MT"/>
              </a:rPr>
              <a:t>a</a:t>
            </a:r>
            <a:r>
              <a:rPr sz="1200" spc="-10" dirty="0">
                <a:latin typeface="+mj-lt"/>
                <a:cs typeface="Arial MT"/>
              </a:rPr>
              <a:t>peu</a:t>
            </a:r>
            <a:r>
              <a:rPr sz="1200" dirty="0">
                <a:latin typeface="+mj-lt"/>
                <a:cs typeface="Arial MT"/>
              </a:rPr>
              <a:t>t</a:t>
            </a:r>
            <a:r>
              <a:rPr sz="1200" spc="-15" dirty="0">
                <a:latin typeface="+mj-lt"/>
                <a:cs typeface="Arial MT"/>
              </a:rPr>
              <a:t>y</a:t>
            </a:r>
            <a:r>
              <a:rPr sz="1200" dirty="0">
                <a:latin typeface="+mj-lt"/>
                <a:cs typeface="Arial MT"/>
              </a:rPr>
              <a:t>c</a:t>
            </a:r>
            <a:r>
              <a:rPr sz="1200" spc="-15" dirty="0">
                <a:latin typeface="+mj-lt"/>
                <a:cs typeface="Arial MT"/>
              </a:rPr>
              <a:t>z</a:t>
            </a:r>
            <a:r>
              <a:rPr sz="1200" dirty="0">
                <a:latin typeface="+mj-lt"/>
                <a:cs typeface="Arial MT"/>
              </a:rPr>
              <a:t>ne</a:t>
            </a:r>
            <a:r>
              <a:rPr sz="1200" spc="-20" dirty="0">
                <a:latin typeface="+mj-lt"/>
                <a:cs typeface="Arial MT"/>
              </a:rPr>
              <a:t> </a:t>
            </a:r>
            <a:r>
              <a:rPr sz="1200" dirty="0">
                <a:latin typeface="+mj-lt"/>
                <a:cs typeface="Arial MT"/>
              </a:rPr>
              <a:t>d</a:t>
            </a:r>
            <a:r>
              <a:rPr sz="1200" spc="-5" dirty="0">
                <a:latin typeface="+mj-lt"/>
                <a:cs typeface="Arial MT"/>
              </a:rPr>
              <a:t>l</a:t>
            </a:r>
            <a:r>
              <a:rPr sz="1200" dirty="0">
                <a:latin typeface="+mj-lt"/>
                <a:cs typeface="Arial MT"/>
              </a:rPr>
              <a:t>a</a:t>
            </a:r>
            <a:r>
              <a:rPr sz="1200" spc="-20" dirty="0">
                <a:latin typeface="+mj-lt"/>
                <a:cs typeface="Arial MT"/>
              </a:rPr>
              <a:t> </a:t>
            </a:r>
            <a:r>
              <a:rPr sz="1200" dirty="0">
                <a:latin typeface="+mj-lt"/>
                <a:cs typeface="Arial MT"/>
              </a:rPr>
              <a:t>d</a:t>
            </a:r>
            <a:r>
              <a:rPr sz="1200" spc="-15" dirty="0">
                <a:latin typeface="+mj-lt"/>
                <a:cs typeface="Arial MT"/>
              </a:rPr>
              <a:t>z</a:t>
            </a:r>
            <a:r>
              <a:rPr sz="1200" spc="-5" dirty="0">
                <a:latin typeface="+mj-lt"/>
                <a:cs typeface="Arial MT"/>
              </a:rPr>
              <a:t>i</a:t>
            </a:r>
            <a:r>
              <a:rPr sz="1200" dirty="0">
                <a:latin typeface="+mj-lt"/>
                <a:cs typeface="Arial MT"/>
              </a:rPr>
              <a:t>e</a:t>
            </a:r>
            <a:r>
              <a:rPr sz="1200" spc="-5" dirty="0">
                <a:latin typeface="+mj-lt"/>
                <a:cs typeface="Arial MT"/>
              </a:rPr>
              <a:t>ci</a:t>
            </a:r>
            <a:r>
              <a:rPr sz="1200" dirty="0">
                <a:latin typeface="+mj-lt"/>
                <a:cs typeface="Arial MT"/>
              </a:rPr>
              <a:t>,</a:t>
            </a:r>
          </a:p>
          <a:p>
            <a:pPr marL="90488" marR="5080" indent="-79375">
              <a:lnSpc>
                <a:spcPct val="100000"/>
              </a:lnSpc>
              <a:spcBef>
                <a:spcPts val="720"/>
              </a:spcBef>
              <a:buClr>
                <a:srgbClr val="F68933"/>
              </a:buClr>
              <a:tabLst>
                <a:tab pos="281940" algn="l"/>
                <a:tab pos="282575" algn="l"/>
              </a:tabLst>
            </a:pPr>
            <a:r>
              <a:rPr lang="pl-PL" sz="1200" spc="-5" dirty="0">
                <a:latin typeface="+mj-lt"/>
                <a:cs typeface="Arial MT"/>
              </a:rPr>
              <a:t>- </a:t>
            </a:r>
            <a:r>
              <a:rPr sz="1200" spc="-5" dirty="0" err="1">
                <a:latin typeface="+mj-lt"/>
                <a:cs typeface="Arial MT"/>
              </a:rPr>
              <a:t>konkursy</a:t>
            </a:r>
            <a:r>
              <a:rPr sz="1200" spc="-5" dirty="0">
                <a:latin typeface="+mj-lt"/>
                <a:cs typeface="Arial MT"/>
              </a:rPr>
              <a:t> dla uczniów </a:t>
            </a:r>
            <a:r>
              <a:rPr sz="1200" dirty="0">
                <a:latin typeface="+mj-lt"/>
                <a:cs typeface="Arial MT"/>
              </a:rPr>
              <a:t>na różnych</a:t>
            </a:r>
            <a:r>
              <a:rPr sz="1200" spc="140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poziomach nauczania oraz </a:t>
            </a:r>
            <a:r>
              <a:rPr sz="1200" spc="-10" dirty="0">
                <a:latin typeface="+mj-lt"/>
                <a:cs typeface="Arial MT"/>
              </a:rPr>
              <a:t>wystawy </a:t>
            </a:r>
            <a:r>
              <a:rPr sz="1200" spc="-5" dirty="0" err="1">
                <a:latin typeface="+mj-lt"/>
                <a:cs typeface="Arial MT"/>
              </a:rPr>
              <a:t>pokonkursowe</a:t>
            </a:r>
            <a:r>
              <a:rPr sz="1200" spc="-5" dirty="0">
                <a:latin typeface="+mj-lt"/>
                <a:cs typeface="Arial MT"/>
              </a:rPr>
              <a:t> </a:t>
            </a:r>
            <a:r>
              <a:rPr sz="1200" spc="-315" dirty="0">
                <a:latin typeface="+mj-lt"/>
                <a:cs typeface="Arial MT"/>
              </a:rPr>
              <a:t> </a:t>
            </a:r>
            <a:r>
              <a:rPr lang="pl-PL" sz="1200" spc="-315" dirty="0" smtClean="0">
                <a:latin typeface="+mj-lt"/>
                <a:cs typeface="Arial MT"/>
              </a:rPr>
              <a:t/>
            </a:r>
            <a:br>
              <a:rPr lang="pl-PL" sz="1200" spc="-315" dirty="0" smtClean="0">
                <a:latin typeface="+mj-lt"/>
                <a:cs typeface="Arial MT"/>
              </a:rPr>
            </a:br>
            <a:r>
              <a:rPr lang="pl-PL" sz="1200" spc="-315" dirty="0" smtClean="0">
                <a:latin typeface="+mj-lt"/>
                <a:cs typeface="Arial MT"/>
              </a:rPr>
              <a:t>   </a:t>
            </a:r>
            <a:r>
              <a:rPr sz="1200" dirty="0" smtClean="0">
                <a:latin typeface="+mj-lt"/>
                <a:cs typeface="Arial MT"/>
              </a:rPr>
              <a:t>i</a:t>
            </a:r>
            <a:r>
              <a:rPr sz="1200" spc="-5" dirty="0" smtClean="0">
                <a:latin typeface="+mj-lt"/>
                <a:cs typeface="Arial MT"/>
              </a:rPr>
              <a:t> </a:t>
            </a:r>
            <a:r>
              <a:rPr sz="1200" spc="-5" dirty="0" err="1">
                <a:latin typeface="+mj-lt"/>
                <a:cs typeface="Arial MT"/>
              </a:rPr>
              <a:t>tematyczne</a:t>
            </a:r>
            <a:r>
              <a:rPr sz="1200" spc="-5" dirty="0">
                <a:latin typeface="+mj-lt"/>
                <a:cs typeface="Arial MT"/>
              </a:rPr>
              <a:t>,</a:t>
            </a:r>
            <a:endParaRPr sz="1200" dirty="0">
              <a:latin typeface="+mj-lt"/>
              <a:cs typeface="Arial MT"/>
            </a:endParaRPr>
          </a:p>
          <a:p>
            <a:pPr marL="12065">
              <a:lnSpc>
                <a:spcPct val="100000"/>
              </a:lnSpc>
              <a:spcBef>
                <a:spcPts val="720"/>
              </a:spcBef>
              <a:buClr>
                <a:srgbClr val="F68933"/>
              </a:buClr>
              <a:tabLst>
                <a:tab pos="281940" algn="l"/>
                <a:tab pos="282575" algn="l"/>
              </a:tabLst>
            </a:pPr>
            <a:r>
              <a:rPr lang="pl-PL" sz="1200" spc="-5" dirty="0">
                <a:latin typeface="+mj-lt"/>
                <a:cs typeface="Arial MT"/>
              </a:rPr>
              <a:t>- </a:t>
            </a:r>
            <a:r>
              <a:rPr sz="1200" spc="-5" dirty="0" err="1">
                <a:latin typeface="+mj-lt"/>
                <a:cs typeface="Arial MT"/>
              </a:rPr>
              <a:t>szkolenia</a:t>
            </a:r>
            <a:r>
              <a:rPr sz="1200" spc="-25" dirty="0">
                <a:latin typeface="+mj-lt"/>
                <a:cs typeface="Arial MT"/>
              </a:rPr>
              <a:t> </a:t>
            </a:r>
            <a:r>
              <a:rPr sz="1200" dirty="0">
                <a:latin typeface="+mj-lt"/>
                <a:cs typeface="Arial MT"/>
              </a:rPr>
              <a:t>i</a:t>
            </a:r>
            <a:r>
              <a:rPr sz="1200" spc="-5" dirty="0">
                <a:latin typeface="+mj-lt"/>
                <a:cs typeface="Arial MT"/>
              </a:rPr>
              <a:t> konferencje</a:t>
            </a:r>
            <a:r>
              <a:rPr sz="1200" spc="-50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dla</a:t>
            </a:r>
            <a:r>
              <a:rPr sz="1200" spc="-10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nauczycieli,</a:t>
            </a:r>
            <a:endParaRPr sz="1200" dirty="0">
              <a:latin typeface="+mj-lt"/>
              <a:cs typeface="Arial MT"/>
            </a:endParaRPr>
          </a:p>
          <a:p>
            <a:pPr marL="12065">
              <a:lnSpc>
                <a:spcPct val="100000"/>
              </a:lnSpc>
              <a:spcBef>
                <a:spcPts val="720"/>
              </a:spcBef>
              <a:buClr>
                <a:srgbClr val="F68933"/>
              </a:buClr>
              <a:tabLst>
                <a:tab pos="281940" algn="l"/>
                <a:tab pos="282575" algn="l"/>
              </a:tabLst>
            </a:pPr>
            <a:r>
              <a:rPr lang="pl-PL" sz="1200" spc="-5" dirty="0">
                <a:latin typeface="+mj-lt"/>
                <a:cs typeface="Arial MT"/>
              </a:rPr>
              <a:t>- </a:t>
            </a:r>
            <a:r>
              <a:rPr sz="1200" spc="-5" dirty="0" err="1">
                <a:latin typeface="+mj-lt"/>
                <a:cs typeface="Arial MT"/>
              </a:rPr>
              <a:t>spotkania</a:t>
            </a:r>
            <a:r>
              <a:rPr sz="1200" spc="-55" dirty="0">
                <a:latin typeface="+mj-lt"/>
                <a:cs typeface="Arial MT"/>
              </a:rPr>
              <a:t> </a:t>
            </a:r>
            <a:r>
              <a:rPr sz="1200" spc="-5" dirty="0">
                <a:latin typeface="+mj-lt"/>
                <a:cs typeface="Arial MT"/>
              </a:rPr>
              <a:t>autorskie</a:t>
            </a:r>
            <a:r>
              <a:rPr sz="1200" spc="-5" dirty="0">
                <a:latin typeface="Arial MT"/>
                <a:cs typeface="Arial MT"/>
              </a:rPr>
              <a:t>.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4375150"/>
            <a:ext cx="1245095" cy="64160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257415" y="5137150"/>
            <a:ext cx="5149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+mj-lt"/>
                <a:cs typeface="Georgia"/>
              </a:rPr>
              <a:t>63</a:t>
            </a:r>
            <a:endParaRPr sz="1200" dirty="0">
              <a:latin typeface="+mj-lt"/>
              <a:cs typeface="Georgia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3550"/>
            <a:ext cx="1905000" cy="1897511"/>
          </a:xfrm>
          <a:prstGeom prst="rect">
            <a:avLst/>
          </a:prstGeom>
        </p:spPr>
      </p:pic>
      <p:pic>
        <p:nvPicPr>
          <p:cNvPr id="14" name="Obraz 13" descr="E:\Użytkownicy\Anna Świerczyna\Desktop\zdjęcia do oferty 2024 — kopia\dzień czytania PB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17750"/>
            <a:ext cx="31242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bject 2"/>
          <p:cNvSpPr/>
          <p:nvPr/>
        </p:nvSpPr>
        <p:spPr>
          <a:xfrm>
            <a:off x="838200" y="641350"/>
            <a:ext cx="6172200" cy="304800"/>
          </a:xfrm>
          <a:custGeom>
            <a:avLst/>
            <a:gdLst/>
            <a:ahLst/>
            <a:cxnLst/>
            <a:rect l="l" t="t" r="r" b="b"/>
            <a:pathLst>
              <a:path w="7199630" h="708660">
                <a:moveTo>
                  <a:pt x="7199376" y="0"/>
                </a:moveTo>
                <a:lnTo>
                  <a:pt x="0" y="0"/>
                </a:lnTo>
                <a:lnTo>
                  <a:pt x="0" y="708660"/>
                </a:lnTo>
                <a:lnTo>
                  <a:pt x="7199376" y="708660"/>
                </a:lnTo>
                <a:lnTo>
                  <a:pt x="7199376" y="0"/>
                </a:lnTo>
                <a:close/>
              </a:path>
            </a:pathLst>
          </a:custGeom>
          <a:solidFill>
            <a:srgbClr val="2147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Prostokąt 6"/>
          <p:cNvSpPr/>
          <p:nvPr/>
        </p:nvSpPr>
        <p:spPr>
          <a:xfrm>
            <a:off x="3048000" y="565150"/>
            <a:ext cx="144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  <a:cs typeface="Arial MT"/>
              </a:rPr>
              <a:t>ORGANIZUJE:</a:t>
            </a:r>
            <a:endParaRPr lang="pl-PL" dirty="0"/>
          </a:p>
        </p:txBody>
      </p:sp>
      <p:sp>
        <p:nvSpPr>
          <p:cNvPr id="17" name="object 2"/>
          <p:cNvSpPr/>
          <p:nvPr/>
        </p:nvSpPr>
        <p:spPr>
          <a:xfrm>
            <a:off x="838200" y="2470150"/>
            <a:ext cx="2819400" cy="457200"/>
          </a:xfrm>
          <a:custGeom>
            <a:avLst/>
            <a:gdLst/>
            <a:ahLst/>
            <a:cxnLst/>
            <a:rect l="l" t="t" r="r" b="b"/>
            <a:pathLst>
              <a:path w="7199630" h="708660">
                <a:moveTo>
                  <a:pt x="7199376" y="0"/>
                </a:moveTo>
                <a:lnTo>
                  <a:pt x="0" y="0"/>
                </a:lnTo>
                <a:lnTo>
                  <a:pt x="0" y="708660"/>
                </a:lnTo>
                <a:lnTo>
                  <a:pt x="7199376" y="708660"/>
                </a:lnTo>
                <a:lnTo>
                  <a:pt x="7199376" y="0"/>
                </a:lnTo>
                <a:close/>
              </a:path>
            </a:pathLst>
          </a:custGeom>
          <a:solidFill>
            <a:srgbClr val="2147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2"/>
          <p:cNvSpPr/>
          <p:nvPr/>
        </p:nvSpPr>
        <p:spPr>
          <a:xfrm>
            <a:off x="3886200" y="1784350"/>
            <a:ext cx="3124200" cy="457200"/>
          </a:xfrm>
          <a:custGeom>
            <a:avLst/>
            <a:gdLst/>
            <a:ahLst/>
            <a:cxnLst/>
            <a:rect l="l" t="t" r="r" b="b"/>
            <a:pathLst>
              <a:path w="7199630" h="708660">
                <a:moveTo>
                  <a:pt x="7199376" y="0"/>
                </a:moveTo>
                <a:lnTo>
                  <a:pt x="0" y="0"/>
                </a:lnTo>
                <a:lnTo>
                  <a:pt x="0" y="708660"/>
                </a:lnTo>
                <a:lnTo>
                  <a:pt x="7199376" y="708660"/>
                </a:lnTo>
                <a:lnTo>
                  <a:pt x="7199376" y="0"/>
                </a:lnTo>
                <a:close/>
              </a:path>
            </a:pathLst>
          </a:custGeom>
          <a:solidFill>
            <a:srgbClr val="2147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09600" y="2470150"/>
            <a:ext cx="335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ZAJĘCIA DLA DZIECI Z PROGRAMU </a:t>
            </a:r>
          </a:p>
          <a:p>
            <a:pPr algn="ctr"/>
            <a:r>
              <a:rPr lang="pl-PL" sz="1400" dirty="0">
                <a:solidFill>
                  <a:schemeClr val="bg1"/>
                </a:solidFill>
              </a:rPr>
              <a:t>„ABC EMPATII”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81400" y="1784350"/>
            <a:ext cx="363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OGÓLNOPOLSKI DZIEŃ GŁOŚNEGO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CZYTANIA 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7789019" cy="554863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62000" y="793750"/>
            <a:ext cx="6248400" cy="1371600"/>
            <a:chOff x="288036" y="260604"/>
            <a:chExt cx="7195184" cy="14605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268" y="265175"/>
              <a:ext cx="2189987" cy="1455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036" y="265176"/>
              <a:ext cx="1682495" cy="12618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2107" y="265175"/>
              <a:ext cx="1697735" cy="12725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8507" y="260604"/>
              <a:ext cx="1894331" cy="126034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61999" y="1936750"/>
            <a:ext cx="6248401" cy="680956"/>
          </a:xfrm>
          <a:prstGeom prst="rect">
            <a:avLst/>
          </a:prstGeom>
          <a:solidFill>
            <a:srgbClr val="F26222"/>
          </a:solidFill>
        </p:spPr>
        <p:txBody>
          <a:bodyPr vert="horz" wrap="square" lIns="0" tIns="34290" rIns="0" bIns="0" rtlCol="0">
            <a:spAutoFit/>
          </a:bodyPr>
          <a:lstStyle/>
          <a:p>
            <a:pPr marL="226695" marR="219075" algn="ctr">
              <a:lnSpc>
                <a:spcPct val="100000"/>
              </a:lnSpc>
              <a:spcBef>
                <a:spcPts val="27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Regionalny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Ośrodek Doskonalenia Nauczycieli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Informacji Pedagogicznej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„WOM”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w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Rybniku </a:t>
            </a:r>
            <a:r>
              <a:rPr sz="1400" b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ul.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Parkowa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4A</a:t>
            </a:r>
            <a:endParaRPr sz="1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44-200 Rybnik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tel.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(032)</a:t>
            </a: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42-47-472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05400" y="2851150"/>
            <a:ext cx="1447800" cy="13716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6800" y="2851150"/>
            <a:ext cx="3300095" cy="160799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572000" y="4603750"/>
            <a:ext cx="2364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ISBN</a:t>
            </a:r>
            <a:r>
              <a:rPr sz="1800" b="1" spc="4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978-83-955691-</a:t>
            </a:r>
            <a:r>
              <a:rPr lang="pl-PL" sz="1800" spc="-5" dirty="0">
                <a:latin typeface="Calibri"/>
                <a:cs typeface="Calibri"/>
              </a:rPr>
              <a:t>4-2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3" y="0"/>
            <a:ext cx="7767955" cy="5549900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59000" y="13607"/>
            <a:ext cx="563245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001394" marR="5080" indent="-989330">
              <a:spcBef>
                <a:spcPts val="105"/>
              </a:spcBef>
            </a:pP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KIERUNKI </a:t>
            </a:r>
            <a:r>
              <a:rPr lang="pl-PL" b="1" kern="0" spc="-5" dirty="0">
                <a:solidFill>
                  <a:srgbClr val="FFFFFF"/>
                </a:solidFill>
                <a:latin typeface="+mj-lt"/>
                <a:cs typeface="Arial"/>
              </a:rPr>
              <a:t>POLITYKI 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OŚWIATOWEJ </a:t>
            </a:r>
            <a:r>
              <a:rPr lang="pl-PL" b="1" kern="0" spc="-35" dirty="0">
                <a:solidFill>
                  <a:srgbClr val="FFFFFF"/>
                </a:solidFill>
                <a:latin typeface="+mj-lt"/>
                <a:cs typeface="Arial"/>
              </a:rPr>
              <a:t>PAŃSTWA </a:t>
            </a:r>
            <a:r>
              <a:rPr lang="pl-PL" b="1" kern="0" spc="-54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NA</a:t>
            </a:r>
            <a:r>
              <a:rPr lang="pl-PL" b="1" kern="0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ROK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SZKOLNY</a:t>
            </a:r>
            <a:r>
              <a:rPr lang="pl-PL" b="1" kern="0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2024/2025</a:t>
            </a:r>
            <a:endParaRPr lang="pl-PL" kern="0" dirty="0">
              <a:latin typeface="+mj-lt"/>
              <a:cs typeface="Arial"/>
            </a:endParaRPr>
          </a:p>
        </p:txBody>
      </p:sp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8019" y="4695444"/>
            <a:ext cx="1174413" cy="6416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405505" y="5128768"/>
            <a:ext cx="120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5" dirty="0">
                <a:latin typeface="+mj-lt"/>
                <a:cs typeface="Georgia"/>
              </a:rPr>
              <a:t>7</a:t>
            </a:r>
            <a:endParaRPr sz="1200" dirty="0">
              <a:latin typeface="+mj-lt"/>
              <a:cs typeface="Georgia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97581"/>
              </p:ext>
            </p:extLst>
          </p:nvPr>
        </p:nvGraphicFramePr>
        <p:xfrm>
          <a:off x="366076" y="1047750"/>
          <a:ext cx="7253924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524">
                  <a:extLst>
                    <a:ext uri="{9D8B030D-6E8A-4147-A177-3AD203B41FA5}">
                      <a16:colId xmlns:a16="http://schemas.microsoft.com/office/drawing/2014/main" val="42653638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360803217"/>
                    </a:ext>
                  </a:extLst>
                </a:gridCol>
              </a:tblGrid>
              <a:tr h="2920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Temat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Koordynator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3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Nowe narracje w edukacji – programy i gry edukacyjne Polskiej Akcji Humanitarnej w Twojej szkole.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</a:t>
                      </a:r>
                      <a:r>
                        <a:rPr lang="pl-PL" sz="1000" baseline="0" dirty="0">
                          <a:latin typeface="Arial MT"/>
                        </a:rPr>
                        <a:t> Ficek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88820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Cechy dialektu okolic Rybnika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B. Szołtysek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A. Zimończyk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2561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Zasady pisowni języka śląskiego.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B. Szołtysek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A. Zimończyk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9866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Zadbaj o E…mocje, E…mpatie, siebie.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 Gajek-Czapla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A.</a:t>
                      </a:r>
                      <a:r>
                        <a:rPr lang="pl-PL" sz="1000" baseline="0" dirty="0">
                          <a:latin typeface="Arial MT"/>
                        </a:rPr>
                        <a:t> Krzyżanowska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60408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ABC empatii w przedszkolu i szkole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 Bloch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121733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ISKRA Odporności.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 Koloch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276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Tworzenie broszur, plakatów i innych materiałów w języku niemieckim,  promujących dbałość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o zdrowie psychiczne.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</a:t>
                      </a:r>
                      <a:r>
                        <a:rPr lang="pl-PL" sz="1000" baseline="0" dirty="0">
                          <a:latin typeface="Arial MT"/>
                        </a:rPr>
                        <a:t> Gołąbek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609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35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3" y="0"/>
            <a:ext cx="7767955" cy="5549900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59000" y="13607"/>
            <a:ext cx="563245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001394" marR="5080" indent="-989330">
              <a:spcBef>
                <a:spcPts val="105"/>
              </a:spcBef>
            </a:pP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KIERUNKI </a:t>
            </a:r>
            <a:r>
              <a:rPr lang="pl-PL" b="1" kern="0" spc="-5" dirty="0">
                <a:solidFill>
                  <a:srgbClr val="FFFFFF"/>
                </a:solidFill>
                <a:latin typeface="+mj-lt"/>
                <a:cs typeface="Arial"/>
              </a:rPr>
              <a:t>POLITYKI 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OŚWIATOWEJ </a:t>
            </a:r>
            <a:r>
              <a:rPr lang="pl-PL" b="1" kern="0" spc="-35" dirty="0">
                <a:solidFill>
                  <a:srgbClr val="FFFFFF"/>
                </a:solidFill>
                <a:latin typeface="+mj-lt"/>
                <a:cs typeface="Arial"/>
              </a:rPr>
              <a:t>PAŃSTWA </a:t>
            </a:r>
            <a:r>
              <a:rPr lang="pl-PL" b="1" kern="0" spc="-54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NA</a:t>
            </a:r>
            <a:r>
              <a:rPr lang="pl-PL" b="1" kern="0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ROK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SZKOLNY</a:t>
            </a:r>
            <a:r>
              <a:rPr lang="pl-PL" b="1" kern="0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2024/2025</a:t>
            </a:r>
            <a:endParaRPr lang="pl-PL" kern="0" dirty="0">
              <a:latin typeface="+mj-lt"/>
              <a:cs typeface="Arial"/>
            </a:endParaRPr>
          </a:p>
        </p:txBody>
      </p:sp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8019" y="4695444"/>
            <a:ext cx="1174413" cy="6416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077" y="5035740"/>
            <a:ext cx="120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dirty="0">
                <a:cs typeface="Georgia"/>
              </a:rPr>
              <a:t>8</a:t>
            </a:r>
            <a:endParaRPr sz="1200" dirty="0">
              <a:cs typeface="Georgia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339326"/>
              </p:ext>
            </p:extLst>
          </p:nvPr>
        </p:nvGraphicFramePr>
        <p:xfrm>
          <a:off x="366076" y="1047750"/>
          <a:ext cx="725392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524">
                  <a:extLst>
                    <a:ext uri="{9D8B030D-6E8A-4147-A177-3AD203B41FA5}">
                      <a16:colId xmlns:a16="http://schemas.microsoft.com/office/drawing/2014/main" val="42653638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360803217"/>
                    </a:ext>
                  </a:extLst>
                </a:gridCol>
              </a:tblGrid>
              <a:tr h="2920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Temat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Koordynator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3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Sztuczna inteligencja w edukacji - jak ją wykorzystać w szkole, korzystając z zasobów Zintegrowanej Platformy Edukacyjnej?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</a:t>
                      </a:r>
                      <a:r>
                        <a:rPr lang="pl-PL" sz="1000" baseline="0" dirty="0">
                          <a:latin typeface="Arial MT"/>
                        </a:rPr>
                        <a:t> Ficek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88820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Zintegrowana Platforma Edukacyjna w pracy nauczyciela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T. Stadnicki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2561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Bezpieczeństwo i krytyczne podejście do informacji w Internecie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T. Stadnicki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9866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Jak wykorzystać smartfon na lekcjach języka obcego?</a:t>
                      </a:r>
                      <a:endParaRPr lang="pl-PL" sz="1000" dirty="0">
                        <a:latin typeface="Arial MT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 Krause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60408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Nowoczesne technologie</a:t>
                      </a:r>
                      <a:r>
                        <a:rPr lang="pl-PL" sz="1000" spc="-10" baseline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l-PL" sz="1000" spc="-10" dirty="0">
                          <a:latin typeface="Arial MT"/>
                          <a:cs typeface="Arial MT"/>
                        </a:rPr>
                        <a:t>w nauczaniu języka niemieckiego. Wykorzystanie AI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</a:t>
                      </a:r>
                      <a:r>
                        <a:rPr lang="pl-PL" sz="1000" baseline="0" dirty="0">
                          <a:latin typeface="Arial MT"/>
                        </a:rPr>
                        <a:t> Gołąbek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121733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AI – sztuczna inteligencja na lekcjach języka angielskiego bez sztucznych pomysłów.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 Idziaczyk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276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0" dirty="0">
                          <a:latin typeface="Arial MT"/>
                          <a:cs typeface="Arial MT"/>
                        </a:rPr>
                        <a:t>Kreatywne projektowanie – tworzenie prototypów pomocy dydaktyczno-naukowych.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J. Maduzia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B. Szołtysek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609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62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3" y="0"/>
            <a:ext cx="7767955" cy="5549900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59000" y="13607"/>
            <a:ext cx="563245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400" b="0" i="0">
                <a:solidFill>
                  <a:srgbClr val="F2622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001394" marR="5080" indent="-989330">
              <a:spcBef>
                <a:spcPts val="105"/>
              </a:spcBef>
            </a:pP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KIERUNKI </a:t>
            </a:r>
            <a:r>
              <a:rPr lang="pl-PL" b="1" kern="0" spc="-5" dirty="0">
                <a:solidFill>
                  <a:srgbClr val="FFFFFF"/>
                </a:solidFill>
                <a:latin typeface="+mj-lt"/>
                <a:cs typeface="Arial"/>
              </a:rPr>
              <a:t>POLITYKI 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OŚWIATOWEJ </a:t>
            </a:r>
            <a:r>
              <a:rPr lang="pl-PL" b="1" kern="0" spc="-35" dirty="0">
                <a:solidFill>
                  <a:srgbClr val="FFFFFF"/>
                </a:solidFill>
                <a:latin typeface="+mj-lt"/>
                <a:cs typeface="Arial"/>
              </a:rPr>
              <a:t>PAŃSTWA </a:t>
            </a:r>
            <a:r>
              <a:rPr lang="pl-PL" b="1" kern="0" spc="-54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NA</a:t>
            </a:r>
            <a:r>
              <a:rPr lang="pl-PL" b="1" kern="0" spc="-9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ROK</a:t>
            </a:r>
            <a:r>
              <a:rPr lang="pl-PL" b="1" kern="0" spc="-2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SZKOLNY</a:t>
            </a:r>
            <a:r>
              <a:rPr lang="pl-PL" b="1" kern="0" spc="-5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pl-PL" b="1" kern="0" dirty="0">
                <a:solidFill>
                  <a:srgbClr val="FFFFFF"/>
                </a:solidFill>
                <a:latin typeface="+mj-lt"/>
                <a:cs typeface="Arial"/>
              </a:rPr>
              <a:t>2024/2025</a:t>
            </a:r>
            <a:endParaRPr lang="pl-PL" kern="0" dirty="0">
              <a:latin typeface="+mj-lt"/>
              <a:cs typeface="Arial"/>
            </a:endParaRPr>
          </a:p>
        </p:txBody>
      </p:sp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8019" y="4695444"/>
            <a:ext cx="1174413" cy="6416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414577" y="5127535"/>
            <a:ext cx="120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200" spc="65" dirty="0">
                <a:latin typeface="+mj-lt"/>
                <a:cs typeface="Georgia"/>
              </a:rPr>
              <a:t>9</a:t>
            </a:r>
            <a:endParaRPr sz="1200" dirty="0">
              <a:latin typeface="+mj-lt"/>
              <a:cs typeface="Georgia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22811"/>
              </p:ext>
            </p:extLst>
          </p:nvPr>
        </p:nvGraphicFramePr>
        <p:xfrm>
          <a:off x="366076" y="1047750"/>
          <a:ext cx="7253924" cy="325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524">
                  <a:extLst>
                    <a:ext uri="{9D8B030D-6E8A-4147-A177-3AD203B41FA5}">
                      <a16:colId xmlns:a16="http://schemas.microsoft.com/office/drawing/2014/main" val="42653638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360803217"/>
                    </a:ext>
                  </a:extLst>
                </a:gridCol>
              </a:tblGrid>
              <a:tr h="2920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Temat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Koordynator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3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Edukacja STEAM-owa. Odkryj potencjał międzyprzedmiotowego nauczania.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5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latin typeface="Arial MT"/>
                        </a:rPr>
                        <a:t>NOWOŚĆ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pl-PL" sz="1000" dirty="0">
                          <a:latin typeface="Arial MT"/>
                        </a:rPr>
                        <a:t>A. Ogrodnik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88820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Cykl warsztatów w ramach XVI Rybnickich Dni Kariery w Ogólnopolskim Tygodniu Kariery: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„Pasja-Motywacja-Odwaga.” (14-18 X 2024r.)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 Ficek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25611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Pasja-Motywacja-Odwaga w rozwoju zawodowym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 Ficek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9866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Praktyczne zastosowanie Zintegrowanej Strategii Umiejętności 2030 w szkole i uczeniu się przez całe życie w tym zadania dyrektora i nauczycieli?</a:t>
                      </a:r>
                      <a:endParaRPr lang="pl-PL" sz="1000" dirty="0">
                        <a:latin typeface="Arial MT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S. Bloch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604089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  <a:cs typeface="Arial MT"/>
                        </a:rPr>
                        <a:t>Jak uczyć języka polskiego? Szkolna podróż uczniów z doświadczeniem migracji</a:t>
                      </a:r>
                      <a:r>
                        <a:rPr lang="pl-PL" sz="1000" dirty="0">
                          <a:latin typeface="Arial MT"/>
                        </a:rPr>
                        <a:t>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M.</a:t>
                      </a:r>
                      <a:r>
                        <a:rPr lang="pl-PL" sz="1000" baseline="0" dirty="0">
                          <a:latin typeface="Arial MT"/>
                        </a:rPr>
                        <a:t> Pyszny</a:t>
                      </a:r>
                      <a:endParaRPr lang="pl-PL" sz="1000" dirty="0">
                        <a:latin typeface="Arial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121733"/>
                  </a:ext>
                </a:extLst>
              </a:tr>
              <a:tr h="2920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spc="-10" dirty="0">
                          <a:latin typeface="Arial MT"/>
                          <a:cs typeface="Arial MT"/>
                        </a:rPr>
                        <a:t>Komunikacja i edukacja międzykulturowa.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Priorytet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000" dirty="0">
                          <a:latin typeface="Arial MT"/>
                        </a:rPr>
                        <a:t>B. Szołtysek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2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040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4530</Words>
  <Application>Microsoft Office PowerPoint</Application>
  <PresentationFormat>Niestandardowy</PresentationFormat>
  <Paragraphs>904</Paragraphs>
  <Slides>64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73" baseType="lpstr">
      <vt:lpstr>Arial</vt:lpstr>
      <vt:lpstr>Arial MT</vt:lpstr>
      <vt:lpstr>Calibri</vt:lpstr>
      <vt:lpstr>Calibri </vt:lpstr>
      <vt:lpstr>Calibri Light</vt:lpstr>
      <vt:lpstr>Georgia</vt:lpstr>
      <vt:lpstr>Times New Roman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KIERUNKI POLITYKI OŚWIATOWEJ PAŃSTWA  NA ROK SZKOLNY 2024/2025</vt:lpstr>
      <vt:lpstr>Prezentacja programu PowerPoint</vt:lpstr>
      <vt:lpstr>Prezentacja programu PowerPoint</vt:lpstr>
      <vt:lpstr>Prezentacja programu PowerPoint</vt:lpstr>
      <vt:lpstr>Prezentacja programu PowerPoint</vt:lpstr>
      <vt:lpstr>SKORZYSTAJ ZE WSPARCIA  DORADCÓW METODYCZNYCH</vt:lpstr>
      <vt:lpstr>Prezentacja programu PowerPoint</vt:lpstr>
      <vt:lpstr>Prezentacja programu PowerPoint</vt:lpstr>
      <vt:lpstr>KURSY KWALIFIKACYJNE W ZAKRESIE:</vt:lpstr>
      <vt:lpstr>SIECI WSPÓŁPRACY I SAMOKSZTAŁCENIA</vt:lpstr>
      <vt:lpstr>WYKAZ DZIAŁÓW</vt:lpstr>
      <vt:lpstr>I KADRA KIEROWNICZA OŚWIATY</vt:lpstr>
      <vt:lpstr>Prezentacja programu PowerPoint</vt:lpstr>
      <vt:lpstr>II EDUKACJA PRZEDSZKOLNA I WCZESNOSZKOLNA</vt:lpstr>
      <vt:lpstr>Prezentacja programu PowerPoint</vt:lpstr>
      <vt:lpstr>Prezentacja programu PowerPoint</vt:lpstr>
      <vt:lpstr>III PRZEDMIOTY HUMANISTYCZNE</vt:lpstr>
      <vt:lpstr>IV JĘZYKI OBCE</vt:lpstr>
      <vt:lpstr>V PRZEDMIOTY MATEMATYCZNO-PRZYRODNICZE</vt:lpstr>
      <vt:lpstr>Prezentacja programu PowerPoint</vt:lpstr>
      <vt:lpstr>VI PRZEDMIOTY ARTYSTYCZNE</vt:lpstr>
      <vt:lpstr>VII TECHNOLOGIE INFORMACYJNE I KOMUNIKACYJNE W NAUCZANIU</vt:lpstr>
      <vt:lpstr>Prezentacja programu PowerPoint</vt:lpstr>
      <vt:lpstr>VIII POMOC PSYCHOLOGICZNO- PEDAGOGICZNA</vt:lpstr>
      <vt:lpstr>Prezentacja programu PowerPoint</vt:lpstr>
      <vt:lpstr>IX PRAWO OŚWIATOWE</vt:lpstr>
      <vt:lpstr>X PREORIENTACJA ZAWODOWA / DORADZTWO ZAWODOWE</vt:lpstr>
      <vt:lpstr>XI UMIEJĘTNOŚCI WYCHOWAWCZE</vt:lpstr>
      <vt:lpstr>XII WYCHOWANIE FIZYCZNE I EDUKACJA PROZDROWOTNA</vt:lpstr>
      <vt:lpstr>XIII WARSZTAT PRACY NAUCZYCIELA</vt:lpstr>
      <vt:lpstr>Prezentacja programu PowerPoint</vt:lpstr>
      <vt:lpstr>PROGRAMY REKOMENDOWANE</vt:lpstr>
      <vt:lpstr>PROGRAMY REKOMENDOWANE</vt:lpstr>
      <vt:lpstr>PROGRAMY REKOMENDOWANE</vt:lpstr>
      <vt:lpstr>PROGRAMY I PROJEKTY RODN i IP „WOM” RYBNIK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SEMINARIUM: „REALIZACJA PODSTAWY PROGRAMOWEJ Z WYKORZYSTANIEM OBIEKTÓW NA SZLAKU ZABYTKÓW TECHNIKI  WOJEWÓDZTWA ŚLĄSKIEGO. PROPOZYCJE WYCIECZEK.”</vt:lpstr>
      <vt:lpstr>Prezentacja programu PowerPoint</vt:lpstr>
      <vt:lpstr>Prezentacja programu PowerPoint</vt:lpstr>
      <vt:lpstr>KONFERENCJA: „EDUKACYJNE NARZĘDZIA ODPORNOŚCI PSYCHICZNEJ”</vt:lpstr>
      <vt:lpstr>WARSZTATY KREATYWNOŚCI I NIE TYLKO …</vt:lpstr>
      <vt:lpstr>„NAUKA METODĄ PROJEKTÓW Z WYKORZYSTANIEM STEAM …” </vt:lpstr>
      <vt:lpstr>Prezentacja programu PowerPoint</vt:lpstr>
      <vt:lpstr>SEMINARIUM:„W STRONĘ GWIAZD”</vt:lpstr>
      <vt:lpstr>DZIEŃ NAUKI POLSKIEJ (19 LUTEGO KAŻDEGO ROKU) -ZAPRASZAMY DO WSPÓŁTWORZENIA  BAZY MATERIAŁÓW!</vt:lpstr>
      <vt:lpstr>KURS DOSKONALĄCY :  ”MUZYKOTERAPIA W PROFILAKTYCE ZDROWOTNEJ DZIECI –  MOBILNA REKREACJA MUZYCZNA” NOWOŚĆ</vt:lpstr>
      <vt:lpstr>KONKURS PIOSENKI MIGANEJ I ŚPIEWANEJ</vt:lpstr>
      <vt:lpstr>Prezentacja programu PowerPoint</vt:lpstr>
      <vt:lpstr>Prezentacja programu PowerPoint</vt:lpstr>
      <vt:lpstr>WYDAWANIE KWARTALNIKA „DIALOG EDUKACYJNY”</vt:lpstr>
      <vt:lpstr>SZLAK  ZABYTKÓW  TECHNIKI- cykliczne konkursy</vt:lpstr>
      <vt:lpstr>PEDAGOGICZNA BIBLIOTEKA WOJEWÓDZKA  W RYBNIKU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REGIONALNY OŚRODEK DOSKONALENIA NAUCZYCIELI  I INFORMACJI PEDAGOGICZNEJ „WOM”  W RYBNIKU</dc:title>
  <dc:creator>Ireneusz Olsza</dc:creator>
  <cp:lastModifiedBy>Ania</cp:lastModifiedBy>
  <cp:revision>284</cp:revision>
  <cp:lastPrinted>2024-08-05T12:17:04Z</cp:lastPrinted>
  <dcterms:created xsi:type="dcterms:W3CDTF">2023-10-16T05:52:24Z</dcterms:created>
  <dcterms:modified xsi:type="dcterms:W3CDTF">2024-08-13T12:21:36Z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2023-08-21T00:00:00Z</vt:filetime>
  </property>
  <property fmtid="{D5CDD505-2E9C-101B-9397-08002B2CF9AE}" pid="3" name="Creator">
    <vt:lpwstr>Acrobat PDFMaker 23 dla programu PowerPoint</vt:lpwstr>
  </property>
  <property fmtid="{D5CDD505-2E9C-101B-9397-08002B2CF9AE}" pid="4" name="LastSaved">
    <vt:filetime>2023-10-16T00:00:00Z</vt:filetime>
  </property>
</Properties>
</file>